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590" r:id="rId2"/>
    <p:sldId id="259" r:id="rId3"/>
    <p:sldId id="358" r:id="rId4"/>
    <p:sldId id="1876" r:id="rId5"/>
    <p:sldId id="2362" r:id="rId6"/>
    <p:sldId id="2363" r:id="rId7"/>
    <p:sldId id="256" r:id="rId8"/>
    <p:sldId id="2335" r:id="rId9"/>
    <p:sldId id="2336" r:id="rId10"/>
    <p:sldId id="2333" r:id="rId11"/>
    <p:sldId id="2339" r:id="rId12"/>
    <p:sldId id="2340" r:id="rId13"/>
    <p:sldId id="2341" r:id="rId14"/>
    <p:sldId id="2342" r:id="rId15"/>
    <p:sldId id="2321" r:id="rId16"/>
    <p:sldId id="2063" r:id="rId17"/>
    <p:sldId id="2370" r:id="rId18"/>
    <p:sldId id="2371" r:id="rId19"/>
    <p:sldId id="2372" r:id="rId20"/>
    <p:sldId id="2381" r:id="rId21"/>
    <p:sldId id="2367" r:id="rId22"/>
    <p:sldId id="1697" r:id="rId23"/>
    <p:sldId id="2369" r:id="rId24"/>
    <p:sldId id="2373" r:id="rId25"/>
    <p:sldId id="2375" r:id="rId26"/>
    <p:sldId id="2374" r:id="rId27"/>
    <p:sldId id="1907" r:id="rId28"/>
    <p:sldId id="1908" r:id="rId29"/>
    <p:sldId id="2376" r:id="rId30"/>
    <p:sldId id="2377" r:id="rId31"/>
    <p:sldId id="2029" r:id="rId32"/>
    <p:sldId id="1914" r:id="rId33"/>
    <p:sldId id="2378" r:id="rId34"/>
    <p:sldId id="1917" r:id="rId35"/>
    <p:sldId id="1918" r:id="rId36"/>
    <p:sldId id="1922" r:id="rId37"/>
    <p:sldId id="2043" r:id="rId38"/>
    <p:sldId id="1925" r:id="rId39"/>
    <p:sldId id="2080" r:id="rId40"/>
    <p:sldId id="265" r:id="rId41"/>
    <p:sldId id="271" r:id="rId42"/>
    <p:sldId id="280" r:id="rId43"/>
    <p:sldId id="285" r:id="rId44"/>
    <p:sldId id="2357" r:id="rId45"/>
    <p:sldId id="2358" r:id="rId46"/>
    <p:sldId id="2320" r:id="rId47"/>
    <p:sldId id="2382" r:id="rId48"/>
    <p:sldId id="283" r:id="rId49"/>
    <p:sldId id="2384" r:id="rId50"/>
    <p:sldId id="2380" r:id="rId51"/>
  </p:sldIdLst>
  <p:sldSz cx="9144000" cy="6858000" type="screen4x3"/>
  <p:notesSz cx="9144000" cy="6858000"/>
  <p:defaultTextStyle>
    <a:defPPr>
      <a:defRPr lang="en-US"/>
    </a:defPPr>
    <a:lvl1pPr algn="l" rtl="0" fontAlgn="base">
      <a:spcBef>
        <a:spcPct val="0"/>
      </a:spcBef>
      <a:spcAft>
        <a:spcPct val="0"/>
      </a:spcAft>
      <a:defRPr u="sng" kern="1200">
        <a:solidFill>
          <a:schemeClr val="tx1"/>
        </a:solidFill>
        <a:latin typeface="Arial" charset="0"/>
        <a:ea typeface="+mn-ea"/>
        <a:cs typeface="Arial" charset="0"/>
      </a:defRPr>
    </a:lvl1pPr>
    <a:lvl2pPr marL="457200" algn="l" rtl="0" fontAlgn="base">
      <a:spcBef>
        <a:spcPct val="0"/>
      </a:spcBef>
      <a:spcAft>
        <a:spcPct val="0"/>
      </a:spcAft>
      <a:defRPr u="sng" kern="1200">
        <a:solidFill>
          <a:schemeClr val="tx1"/>
        </a:solidFill>
        <a:latin typeface="Arial" charset="0"/>
        <a:ea typeface="+mn-ea"/>
        <a:cs typeface="Arial" charset="0"/>
      </a:defRPr>
    </a:lvl2pPr>
    <a:lvl3pPr marL="914400" algn="l" rtl="0" fontAlgn="base">
      <a:spcBef>
        <a:spcPct val="0"/>
      </a:spcBef>
      <a:spcAft>
        <a:spcPct val="0"/>
      </a:spcAft>
      <a:defRPr u="sng" kern="1200">
        <a:solidFill>
          <a:schemeClr val="tx1"/>
        </a:solidFill>
        <a:latin typeface="Arial" charset="0"/>
        <a:ea typeface="+mn-ea"/>
        <a:cs typeface="Arial" charset="0"/>
      </a:defRPr>
    </a:lvl3pPr>
    <a:lvl4pPr marL="1371600" algn="l" rtl="0" fontAlgn="base">
      <a:spcBef>
        <a:spcPct val="0"/>
      </a:spcBef>
      <a:spcAft>
        <a:spcPct val="0"/>
      </a:spcAft>
      <a:defRPr u="sng" kern="1200">
        <a:solidFill>
          <a:schemeClr val="tx1"/>
        </a:solidFill>
        <a:latin typeface="Arial" charset="0"/>
        <a:ea typeface="+mn-ea"/>
        <a:cs typeface="Arial" charset="0"/>
      </a:defRPr>
    </a:lvl4pPr>
    <a:lvl5pPr marL="1828800" algn="l" rtl="0" fontAlgn="base">
      <a:spcBef>
        <a:spcPct val="0"/>
      </a:spcBef>
      <a:spcAft>
        <a:spcPct val="0"/>
      </a:spcAft>
      <a:defRPr u="sng" kern="1200">
        <a:solidFill>
          <a:schemeClr val="tx1"/>
        </a:solidFill>
        <a:latin typeface="Arial" charset="0"/>
        <a:ea typeface="+mn-ea"/>
        <a:cs typeface="Arial" charset="0"/>
      </a:defRPr>
    </a:lvl5pPr>
    <a:lvl6pPr marL="2286000" algn="l" defTabSz="914400" rtl="0" eaLnBrk="1" latinLnBrk="0" hangingPunct="1">
      <a:defRPr u="sng" kern="1200">
        <a:solidFill>
          <a:schemeClr val="tx1"/>
        </a:solidFill>
        <a:latin typeface="Arial" charset="0"/>
        <a:ea typeface="+mn-ea"/>
        <a:cs typeface="Arial" charset="0"/>
      </a:defRPr>
    </a:lvl6pPr>
    <a:lvl7pPr marL="2743200" algn="l" defTabSz="914400" rtl="0" eaLnBrk="1" latinLnBrk="0" hangingPunct="1">
      <a:defRPr u="sng" kern="1200">
        <a:solidFill>
          <a:schemeClr val="tx1"/>
        </a:solidFill>
        <a:latin typeface="Arial" charset="0"/>
        <a:ea typeface="+mn-ea"/>
        <a:cs typeface="Arial" charset="0"/>
      </a:defRPr>
    </a:lvl7pPr>
    <a:lvl8pPr marL="3200400" algn="l" defTabSz="914400" rtl="0" eaLnBrk="1" latinLnBrk="0" hangingPunct="1">
      <a:defRPr u="sng" kern="1200">
        <a:solidFill>
          <a:schemeClr val="tx1"/>
        </a:solidFill>
        <a:latin typeface="Arial" charset="0"/>
        <a:ea typeface="+mn-ea"/>
        <a:cs typeface="Arial" charset="0"/>
      </a:defRPr>
    </a:lvl8pPr>
    <a:lvl9pPr marL="3657600" algn="l" defTabSz="914400" rtl="0" eaLnBrk="1" latinLnBrk="0" hangingPunct="1">
      <a:defRPr u="sng"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clrMru>
    <a:srgbClr val="FF4694"/>
    <a:srgbClr val="FFB6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p:restoredLeft sz="5854" autoAdjust="0"/>
    <p:restoredTop sz="94384"/>
  </p:normalViewPr>
  <p:slideViewPr>
    <p:cSldViewPr>
      <p:cViewPr>
        <p:scale>
          <a:sx n="117" d="100"/>
          <a:sy n="117" d="100"/>
        </p:scale>
        <p:origin x="3016" y="23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5" d="100"/>
          <a:sy n="85" d="100"/>
        </p:scale>
        <p:origin x="-832" y="-112"/>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9C90FAC9-79BE-0F4B-A788-29173C340DCE}" type="datetimeFigureOut">
              <a:rPr lang="en-US" smtClean="0"/>
              <a:t>7/13/26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52C20C43-D3DB-334A-9485-139A4E68BF5A}" type="slidenum">
              <a:rPr lang="en-US" smtClean="0"/>
              <a:t>‹#›</a:t>
            </a:fld>
            <a:endParaRPr lang="en-US"/>
          </a:p>
        </p:txBody>
      </p:sp>
    </p:spTree>
    <p:extLst>
      <p:ext uri="{BB962C8B-B14F-4D97-AF65-F5344CB8AC3E}">
        <p14:creationId xmlns:p14="http://schemas.microsoft.com/office/powerpoint/2010/main" val="2978595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EFD03C2-A5AF-8C41-AC4F-450DE2B4D296}" type="datetimeFigureOut">
              <a:rPr lang="en-US" smtClean="0"/>
              <a:t>7/13/26</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BE2853D6-190C-AB4C-A8B9-EC21336B3D96}" type="slidenum">
              <a:rPr lang="en-US" smtClean="0"/>
              <a:t>‹#›</a:t>
            </a:fld>
            <a:endParaRPr lang="en-US"/>
          </a:p>
        </p:txBody>
      </p:sp>
    </p:spTree>
    <p:extLst>
      <p:ext uri="{BB962C8B-B14F-4D97-AF65-F5344CB8AC3E}">
        <p14:creationId xmlns:p14="http://schemas.microsoft.com/office/powerpoint/2010/main" val="5098504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discuss Mary’s role in an exorcism as well as our experience of related issues in an exorcism.</a:t>
            </a:r>
          </a:p>
          <a:p>
            <a:r>
              <a:rPr lang="en-US" dirty="0"/>
              <a:t> </a:t>
            </a:r>
          </a:p>
          <a:p>
            <a:r>
              <a:rPr lang="en-US" dirty="0"/>
              <a:t>Much has already been said so I won’t go over the points already made</a:t>
            </a:r>
          </a:p>
          <a:p>
            <a:r>
              <a:rPr lang="en-US" dirty="0"/>
              <a:t>This is simply our own experience of about 7 years; active ministry being in a large urban capital.  Calls pretty much every week.  Most complain of demonic attacks- </a:t>
            </a:r>
            <a:r>
              <a:rPr lang="en-US" dirty="0" err="1"/>
              <a:t>ie</a:t>
            </a:r>
            <a:r>
              <a:rPr lang="en-US" dirty="0"/>
              <a:t> demonic oppression, not possession; many their own imaginings; some perhaps real; Demons do oppress us all the time; some rise to the level where real manifestations; unusual pains; bruises; scratches, and so forth.  Some are just neurotic and want to ascribe these experiences to the demons- they are hoping for a quick fix.  But there are a few cases each year which look like possession.  Typically some sort of being involved with occult, or severe trauma in past- living in household where bad stuff happened; </a:t>
            </a:r>
          </a:p>
          <a:p>
            <a:r>
              <a:rPr lang="en-US" dirty="0"/>
              <a:t> </a:t>
            </a:r>
          </a:p>
          <a:p>
            <a:r>
              <a:rPr lang="en-US" dirty="0"/>
              <a:t>What I will say is just from our experience; I don’t say you have to believe everything or that it is all necessarily true.  The only thing exorcists agree on is to disagree.  So, I don’t say this is all exactly true; it is just what our team has come up with at this point.  But it’s been used over and over again with the cases we have.   </a:t>
            </a:r>
            <a:r>
              <a:rPr lang="en-US" u="sng" dirty="0"/>
              <a:t>And I think what we do and have experienced is in consonance with the Church’s teachings; the general experience of exorcists and also of the literature</a:t>
            </a:r>
            <a:r>
              <a:rPr lang="en-US" dirty="0"/>
              <a:t>.  There is a growing body of modern literature and work which seems to be coalescing around some common principles and experiences in this work.  </a:t>
            </a:r>
          </a:p>
          <a:p>
            <a:endParaRPr lang="en-US" dirty="0"/>
          </a:p>
        </p:txBody>
      </p:sp>
      <p:sp>
        <p:nvSpPr>
          <p:cNvPr id="4" name="Slide Number Placeholder 3"/>
          <p:cNvSpPr>
            <a:spLocks noGrp="1"/>
          </p:cNvSpPr>
          <p:nvPr>
            <p:ph type="sldNum" sz="quarter" idx="10"/>
          </p:nvPr>
        </p:nvSpPr>
        <p:spPr/>
        <p:txBody>
          <a:bodyPr/>
          <a:lstStyle/>
          <a:p>
            <a:fld id="{BE2853D6-190C-AB4C-A8B9-EC21336B3D96}" type="slidenum">
              <a:rPr lang="en-US" smtClean="0"/>
              <a:t>3</a:t>
            </a:fld>
            <a:endParaRPr lang="en-US"/>
          </a:p>
        </p:txBody>
      </p:sp>
    </p:spTree>
    <p:extLst>
      <p:ext uri="{BB962C8B-B14F-4D97-AF65-F5344CB8AC3E}">
        <p14:creationId xmlns:p14="http://schemas.microsoft.com/office/powerpoint/2010/main" val="2138797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Fomenter of vice, carrier of death, prince of accursed murder</a:t>
            </a:r>
          </a:p>
        </p:txBody>
      </p:sp>
      <p:sp>
        <p:nvSpPr>
          <p:cNvPr id="4" name="Slide Number Placeholder 3"/>
          <p:cNvSpPr>
            <a:spLocks noGrp="1"/>
          </p:cNvSpPr>
          <p:nvPr>
            <p:ph type="sldNum" sz="quarter" idx="5"/>
          </p:nvPr>
        </p:nvSpPr>
        <p:spPr/>
        <p:txBody>
          <a:bodyPr/>
          <a:lstStyle/>
          <a:p>
            <a:pPr>
              <a:defRPr/>
            </a:pPr>
            <a:fld id="{EAEA1879-41DA-4E60-8046-0AEF97399502}" type="slidenum">
              <a:rPr lang="en-US" smtClean="0"/>
              <a:pPr>
                <a:defRPr/>
              </a:pPr>
              <a:t>16</a:t>
            </a:fld>
            <a:endParaRPr lang="en-US"/>
          </a:p>
        </p:txBody>
      </p:sp>
    </p:spTree>
    <p:extLst>
      <p:ext uri="{BB962C8B-B14F-4D97-AF65-F5344CB8AC3E}">
        <p14:creationId xmlns:p14="http://schemas.microsoft.com/office/powerpoint/2010/main" val="2751405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Blessing</a:t>
            </a:r>
            <a:r>
              <a:rPr lang="en-US" baseline="0" dirty="0"/>
              <a:t> a house </a:t>
            </a:r>
            <a:r>
              <a:rPr lang="en-US" baseline="0" dirty="0" err="1"/>
              <a:t>vs</a:t>
            </a:r>
            <a:r>
              <a:rPr lang="en-US" baseline="0" dirty="0"/>
              <a:t> exorcizing a house</a:t>
            </a:r>
            <a:endParaRPr lang="en-US" dirty="0"/>
          </a:p>
        </p:txBody>
      </p:sp>
      <p:sp>
        <p:nvSpPr>
          <p:cNvPr id="4" name="Slide Number Placeholder 3"/>
          <p:cNvSpPr>
            <a:spLocks noGrp="1"/>
          </p:cNvSpPr>
          <p:nvPr>
            <p:ph type="sldNum" sz="quarter" idx="10"/>
          </p:nvPr>
        </p:nvSpPr>
        <p:spPr/>
        <p:txBody>
          <a:bodyPr/>
          <a:lstStyle/>
          <a:p>
            <a:pPr>
              <a:defRPr/>
            </a:pPr>
            <a:fld id="{EAEA1879-41DA-4E60-8046-0AEF97399502}" type="slidenum">
              <a:rPr lang="en-US" smtClean="0"/>
              <a:pPr>
                <a:defRPr/>
              </a:pPr>
              <a:t>27</a:t>
            </a:fld>
            <a:endParaRPr lang="en-US"/>
          </a:p>
        </p:txBody>
      </p:sp>
    </p:spTree>
    <p:extLst>
      <p:ext uri="{BB962C8B-B14F-4D97-AF65-F5344CB8AC3E}">
        <p14:creationId xmlns:p14="http://schemas.microsoft.com/office/powerpoint/2010/main" val="367704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D133D25-00E0-4623-8454-3932CEE8D812}" type="datetimeFigureOut">
              <a:rPr lang="en-US"/>
              <a:pPr>
                <a:defRPr/>
              </a:pPr>
              <a:t>7/13/26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BB613C-4D29-442E-BF40-3DD4475D0D3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4C2A406-14C5-453F-982D-650C36C610BD}" type="datetimeFigureOut">
              <a:rPr lang="en-US"/>
              <a:pPr>
                <a:defRPr/>
              </a:pPr>
              <a:t>7/13/26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339A9B-94D3-4556-B5E3-55189A1D5E8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4CE7337-915F-4203-8D67-62008AED176C}" type="datetimeFigureOut">
              <a:rPr lang="en-US"/>
              <a:pPr>
                <a:defRPr/>
              </a:pPr>
              <a:t>7/13/26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40ECE1-A218-48CC-BF1A-2B77BB582C5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1" name="Body Level One…"/>
          <p:cNvSpPr txBox="1">
            <a:spLocks noGrp="1"/>
          </p:cNvSpPr>
          <p:nvPr>
            <p:ph type="body" sz="quarter" idx="1" hasCustomPrompt="1"/>
          </p:nvPr>
        </p:nvSpPr>
        <p:spPr>
          <a:xfrm>
            <a:off x="450502" y="5929931"/>
            <a:ext cx="8239127" cy="318490"/>
          </a:xfrm>
          <a:prstGeom prst="rect">
            <a:avLst/>
          </a:prstGeom>
        </p:spPr>
        <p:txBody>
          <a:bodyPr lIns="45718" tIns="45718" rIns="45718" bIns="45718" numCol="1" spcCol="38100"/>
          <a:lstStyle>
            <a:lvl1pPr marL="0" indent="0" defTabSz="309563">
              <a:lnSpc>
                <a:spcPct val="100000"/>
              </a:lnSpc>
              <a:spcBef>
                <a:spcPts val="0"/>
              </a:spcBef>
              <a:buSzTx/>
              <a:buNone/>
              <a:defRPr sz="1350" b="1"/>
            </a:lvl1pPr>
            <a:lvl2pPr marL="400050" indent="-171450" defTabSz="309563">
              <a:lnSpc>
                <a:spcPct val="100000"/>
              </a:lnSpc>
              <a:spcBef>
                <a:spcPts val="0"/>
              </a:spcBef>
              <a:defRPr sz="1350" b="1"/>
            </a:lvl2pPr>
            <a:lvl3pPr marL="628650" indent="-171450" defTabSz="309563">
              <a:lnSpc>
                <a:spcPct val="100000"/>
              </a:lnSpc>
              <a:spcBef>
                <a:spcPts val="0"/>
              </a:spcBef>
              <a:defRPr sz="1350" b="1"/>
            </a:lvl3pPr>
            <a:lvl4pPr marL="857250" indent="-171450" defTabSz="309563">
              <a:lnSpc>
                <a:spcPct val="100000"/>
              </a:lnSpc>
              <a:spcBef>
                <a:spcPts val="0"/>
              </a:spcBef>
              <a:defRPr sz="1350" b="1"/>
            </a:lvl4pPr>
            <a:lvl5pPr marL="1085850" indent="-171450" defTabSz="309563">
              <a:lnSpc>
                <a:spcPct val="100000"/>
              </a:lnSpc>
              <a:spcBef>
                <a:spcPts val="0"/>
              </a:spcBef>
              <a:defRPr sz="1350" b="1"/>
            </a:lvl5pPr>
          </a:lstStyle>
          <a:p>
            <a:r>
              <a:t>Author and Date</a:t>
            </a:r>
          </a:p>
          <a:p>
            <a:pPr lvl="1"/>
            <a:endParaRPr/>
          </a:p>
          <a:p>
            <a:pPr lvl="2"/>
            <a:endParaRPr/>
          </a:p>
          <a:p>
            <a:pPr lvl="3"/>
            <a:endParaRPr/>
          </a:p>
          <a:p>
            <a:pPr lvl="4"/>
            <a:endParaRPr/>
          </a:p>
        </p:txBody>
      </p:sp>
      <p:sp>
        <p:nvSpPr>
          <p:cNvPr id="12" name="Presentation Title"/>
          <p:cNvSpPr txBox="1">
            <a:spLocks noGrp="1"/>
          </p:cNvSpPr>
          <p:nvPr>
            <p:ph type="title" hasCustomPrompt="1"/>
          </p:nvPr>
        </p:nvSpPr>
        <p:spPr>
          <a:xfrm>
            <a:off x="452436" y="1287495"/>
            <a:ext cx="8239127" cy="2324101"/>
          </a:xfrm>
          <a:prstGeom prst="rect">
            <a:avLst/>
          </a:prstGeom>
        </p:spPr>
        <p:txBody>
          <a:bodyPr anchor="b"/>
          <a:lstStyle>
            <a:lvl1pPr>
              <a:defRPr sz="4350" spc="-87"/>
            </a:lvl1pPr>
          </a:lstStyle>
          <a:p>
            <a:r>
              <a:t>Presentation Title</a:t>
            </a:r>
          </a:p>
        </p:txBody>
      </p:sp>
      <p:sp>
        <p:nvSpPr>
          <p:cNvPr id="13" name="Body Level One…"/>
          <p:cNvSpPr txBox="1">
            <a:spLocks noGrp="1"/>
          </p:cNvSpPr>
          <p:nvPr>
            <p:ph type="body" sz="quarter" idx="21" hasCustomPrompt="1"/>
          </p:nvPr>
        </p:nvSpPr>
        <p:spPr>
          <a:xfrm>
            <a:off x="450503" y="3611595"/>
            <a:ext cx="8239126" cy="952501"/>
          </a:xfrm>
          <a:prstGeom prst="rect">
            <a:avLst/>
          </a:prstGeom>
        </p:spPr>
        <p:txBody>
          <a:bodyPr numCol="1" spcCol="38100"/>
          <a:lstStyle>
            <a:lvl1pPr marL="0" indent="0" defTabSz="309563">
              <a:lnSpc>
                <a:spcPct val="100000"/>
              </a:lnSpc>
              <a:spcBef>
                <a:spcPts val="0"/>
              </a:spcBef>
              <a:buSzTx/>
              <a:buNone/>
              <a:defRPr sz="2063" b="1"/>
            </a:lvl1pPr>
          </a:lstStyle>
          <a:p>
            <a:r>
              <a:t>Presentation Subtitle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112152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ADF2A22-F463-4979-917E-7BB37986D1C5}" type="datetimeFigureOut">
              <a:rPr lang="en-US"/>
              <a:pPr>
                <a:defRPr/>
              </a:pPr>
              <a:t>7/13/26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452883-8CC3-45F4-B448-18B32DC0AD2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806D7AC-9D72-4B23-8355-ED70AAC2CB26}" type="datetimeFigureOut">
              <a:rPr lang="en-US"/>
              <a:pPr>
                <a:defRPr/>
              </a:pPr>
              <a:t>7/13/26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1A0E9C-D884-4E8E-9785-101FC58C03B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0C32441-9BB3-4D4F-8621-4A0DD0EB7FC9}" type="datetimeFigureOut">
              <a:rPr lang="en-US"/>
              <a:pPr>
                <a:defRPr/>
              </a:pPr>
              <a:t>7/13/26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64BB8C-723A-4201-98E5-FA6C04ACC5C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F61BCD4-1D27-4B13-B966-812F838E12AD}" type="datetimeFigureOut">
              <a:rPr lang="en-US"/>
              <a:pPr>
                <a:defRPr/>
              </a:pPr>
              <a:t>7/13/26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7F6B9B5-10AD-436C-B7C1-87CB64A8801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C3B744B-385C-4C17-A614-1DA373552D03}" type="datetimeFigureOut">
              <a:rPr lang="en-US"/>
              <a:pPr>
                <a:defRPr/>
              </a:pPr>
              <a:t>7/13/26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14F4886-246C-4C16-8F24-D445DC7B5FE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65D1915-61D3-4F64-8F73-00FC242C9E1B}" type="datetimeFigureOut">
              <a:rPr lang="en-US"/>
              <a:pPr>
                <a:defRPr/>
              </a:pPr>
              <a:t>7/13/26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44564A9-E478-485B-8450-B19036F39BE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8CF0F55-9078-4AF2-B289-34E22C058D1D}" type="datetimeFigureOut">
              <a:rPr lang="en-US"/>
              <a:pPr>
                <a:defRPr/>
              </a:pPr>
              <a:t>7/13/26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BD62EE-8E37-421C-AEF0-A5A6CAB4A84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462A42A-D0AD-4BC0-9E6D-4D2161259964}" type="datetimeFigureOut">
              <a:rPr lang="en-US"/>
              <a:pPr>
                <a:defRPr/>
              </a:pPr>
              <a:t>7/13/26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AFA15D-73DE-42A2-83AF-3FE78DC56E0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u="none">
                <a:solidFill>
                  <a:schemeClr val="tx1">
                    <a:tint val="75000"/>
                  </a:schemeClr>
                </a:solidFill>
                <a:latin typeface="+mn-lt"/>
                <a:cs typeface="+mn-cs"/>
              </a:defRPr>
            </a:lvl1pPr>
          </a:lstStyle>
          <a:p>
            <a:pPr>
              <a:defRPr/>
            </a:pPr>
            <a:fld id="{BD0041A2-70DC-48AD-82D5-7BA18320EEBA}" type="datetimeFigureOut">
              <a:rPr lang="en-US"/>
              <a:pPr>
                <a:defRPr/>
              </a:pPr>
              <a:t>7/13/26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u="none">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u="none">
                <a:solidFill>
                  <a:schemeClr val="tx1">
                    <a:tint val="75000"/>
                  </a:schemeClr>
                </a:solidFill>
                <a:latin typeface="+mn-lt"/>
                <a:cs typeface="+mn-cs"/>
              </a:defRPr>
            </a:lvl1pPr>
          </a:lstStyle>
          <a:p>
            <a:pPr>
              <a:defRPr/>
            </a:pPr>
            <a:fld id="{2923F8F9-9DB5-4248-BD1F-8737F190AD6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catholicexorcism.org/"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sitting around a fire&#10;&#10;Description automatically generated">
            <a:extLst>
              <a:ext uri="{FF2B5EF4-FFF2-40B4-BE49-F238E27FC236}">
                <a16:creationId xmlns:a16="http://schemas.microsoft.com/office/drawing/2014/main" id="{41B971F2-2A05-C442-8142-270AD89708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6336" y="205582"/>
            <a:ext cx="4817864" cy="6423818"/>
          </a:xfrm>
        </p:spPr>
      </p:pic>
    </p:spTree>
    <p:extLst>
      <p:ext uri="{BB962C8B-B14F-4D97-AF65-F5344CB8AC3E}">
        <p14:creationId xmlns:p14="http://schemas.microsoft.com/office/powerpoint/2010/main" val="4256681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8880-B76E-668E-1D45-0B49DE129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9487F-FB3F-0ADA-A021-8279E9271B1B}"/>
              </a:ext>
            </a:extLst>
          </p:cNvPr>
          <p:cNvSpPr>
            <a:spLocks noGrp="1"/>
          </p:cNvSpPr>
          <p:nvPr>
            <p:ph type="title"/>
          </p:nvPr>
        </p:nvSpPr>
        <p:spPr>
          <a:xfrm>
            <a:off x="304800" y="533400"/>
            <a:ext cx="8534400" cy="792162"/>
          </a:xfrm>
        </p:spPr>
        <p:txBody>
          <a:bodyPr/>
          <a:lstStyle/>
          <a:p>
            <a:r>
              <a:rPr lang="en-US" sz="4000" dirty="0">
                <a:solidFill>
                  <a:srgbClr val="FF0000"/>
                </a:solidFill>
              </a:rPr>
              <a:t>Seven Common Demonic </a:t>
            </a:r>
            <a:br>
              <a:rPr lang="en-US" sz="4000" dirty="0">
                <a:solidFill>
                  <a:srgbClr val="FF0000"/>
                </a:solidFill>
              </a:rPr>
            </a:br>
            <a:r>
              <a:rPr lang="en-US" sz="4000" dirty="0">
                <a:solidFill>
                  <a:srgbClr val="FF0000"/>
                </a:solidFill>
              </a:rPr>
              <a:t>Targets for Harassment</a:t>
            </a:r>
          </a:p>
        </p:txBody>
      </p:sp>
      <p:sp>
        <p:nvSpPr>
          <p:cNvPr id="3" name="Content Placeholder 2">
            <a:extLst>
              <a:ext uri="{FF2B5EF4-FFF2-40B4-BE49-F238E27FC236}">
                <a16:creationId xmlns:a16="http://schemas.microsoft.com/office/drawing/2014/main" id="{9C63F7AD-E6F5-D8BF-CC69-65B0CD4BEEDC}"/>
              </a:ext>
            </a:extLst>
          </p:cNvPr>
          <p:cNvSpPr>
            <a:spLocks noGrp="1"/>
          </p:cNvSpPr>
          <p:nvPr>
            <p:ph idx="1"/>
          </p:nvPr>
        </p:nvSpPr>
        <p:spPr>
          <a:xfrm>
            <a:off x="762000" y="1676400"/>
            <a:ext cx="8229600" cy="4525963"/>
          </a:xfrm>
        </p:spPr>
        <p:txBody>
          <a:bodyPr/>
          <a:lstStyle/>
          <a:p>
            <a:r>
              <a:rPr lang="en-US" dirty="0"/>
              <a:t>Impeding holy works/ministries</a:t>
            </a:r>
          </a:p>
          <a:p>
            <a:r>
              <a:rPr lang="en-US" dirty="0"/>
              <a:t>Blocking important human connections</a:t>
            </a:r>
          </a:p>
          <a:p>
            <a:r>
              <a:rPr lang="en-US" b="1" dirty="0"/>
              <a:t>Breakdown family unity</a:t>
            </a:r>
          </a:p>
          <a:p>
            <a:r>
              <a:rPr lang="en-US" dirty="0"/>
              <a:t>Financial distress</a:t>
            </a:r>
          </a:p>
          <a:p>
            <a:r>
              <a:rPr lang="en-US" dirty="0"/>
              <a:t>Impeding Mass attendance &amp; sacraments/prayers</a:t>
            </a:r>
          </a:p>
          <a:p>
            <a:r>
              <a:rPr lang="en-US" dirty="0"/>
              <a:t>Messing with our technology</a:t>
            </a:r>
          </a:p>
          <a:p>
            <a:r>
              <a:rPr lang="en-US" dirty="0"/>
              <a:t>Overt harassment</a:t>
            </a:r>
          </a:p>
          <a:p>
            <a:endParaRPr lang="en-US" dirty="0"/>
          </a:p>
          <a:p>
            <a:endParaRPr lang="en-US" dirty="0"/>
          </a:p>
        </p:txBody>
      </p:sp>
    </p:spTree>
    <p:extLst>
      <p:ext uri="{BB962C8B-B14F-4D97-AF65-F5344CB8AC3E}">
        <p14:creationId xmlns:p14="http://schemas.microsoft.com/office/powerpoint/2010/main" val="536805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3DADF-816A-723A-47BA-3A5E7594C475}"/>
              </a:ext>
            </a:extLst>
          </p:cNvPr>
          <p:cNvSpPr>
            <a:spLocks noGrp="1"/>
          </p:cNvSpPr>
          <p:nvPr>
            <p:ph type="title"/>
          </p:nvPr>
        </p:nvSpPr>
        <p:spPr>
          <a:xfrm>
            <a:off x="457200" y="2362200"/>
            <a:ext cx="8229600" cy="1143000"/>
          </a:xfrm>
        </p:spPr>
        <p:txBody>
          <a:bodyPr/>
          <a:lstStyle/>
          <a:p>
            <a:r>
              <a:rPr lang="en-US" sz="6600" b="1" dirty="0">
                <a:solidFill>
                  <a:srgbClr val="FF0000"/>
                </a:solidFill>
              </a:rPr>
              <a:t>God has a Plan</a:t>
            </a:r>
            <a:endParaRPr lang="en-US" sz="5400" b="1" dirty="0">
              <a:solidFill>
                <a:srgbClr val="FF0000"/>
              </a:solidFill>
            </a:endParaRPr>
          </a:p>
        </p:txBody>
      </p:sp>
    </p:spTree>
    <p:extLst>
      <p:ext uri="{BB962C8B-B14F-4D97-AF65-F5344CB8AC3E}">
        <p14:creationId xmlns:p14="http://schemas.microsoft.com/office/powerpoint/2010/main" val="1724116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tatue of a person with his arms up&#10;&#10;Description automatically generated">
            <a:extLst>
              <a:ext uri="{FF2B5EF4-FFF2-40B4-BE49-F238E27FC236}">
                <a16:creationId xmlns:a16="http://schemas.microsoft.com/office/drawing/2014/main" id="{EA8CF1D0-21B5-21F7-344D-90C5F3FA32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05692" y="643466"/>
            <a:ext cx="3732614" cy="5571067"/>
          </a:xfrm>
          <a:prstGeom prst="rect">
            <a:avLst/>
          </a:prstGeom>
        </p:spPr>
      </p:pic>
    </p:spTree>
    <p:extLst>
      <p:ext uri="{BB962C8B-B14F-4D97-AF65-F5344CB8AC3E}">
        <p14:creationId xmlns:p14="http://schemas.microsoft.com/office/powerpoint/2010/main" val="3631950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2FD9F-2FB8-E076-4686-BBDCCFEEDB5D}"/>
              </a:ext>
            </a:extLst>
          </p:cNvPr>
          <p:cNvSpPr>
            <a:spLocks noGrp="1"/>
          </p:cNvSpPr>
          <p:nvPr>
            <p:ph type="title"/>
          </p:nvPr>
        </p:nvSpPr>
        <p:spPr>
          <a:xfrm>
            <a:off x="466221" y="640080"/>
            <a:ext cx="3168968" cy="5578816"/>
          </a:xfrm>
        </p:spPr>
        <p:txBody>
          <a:bodyPr vert="horz" lIns="91440" tIns="45720" rIns="91440" bIns="45720" rtlCol="0" anchor="ctr">
            <a:normAutofit/>
          </a:bodyPr>
          <a:lstStyle/>
          <a:p>
            <a:pPr eaLnBrk="1" hangingPunct="1">
              <a:lnSpc>
                <a:spcPct val="90000"/>
              </a:lnSpc>
            </a:pPr>
            <a:r>
              <a:rPr lang="en-US" kern="1200" dirty="0">
                <a:latin typeface="+mj-lt"/>
                <a:ea typeface="+mj-ea"/>
                <a:cs typeface="+mj-cs"/>
              </a:rPr>
              <a:t>On the cross, Satan’s kingdom is destroyed</a:t>
            </a:r>
            <a:r>
              <a:rPr lang="en-US" kern="1200" dirty="0">
                <a:solidFill>
                  <a:srgbClr val="FFFFFF"/>
                </a:solidFill>
                <a:latin typeface="+mj-lt"/>
                <a:ea typeface="+mj-ea"/>
                <a:cs typeface="+mj-cs"/>
              </a:rPr>
              <a:t>.</a:t>
            </a:r>
          </a:p>
        </p:txBody>
      </p:sp>
      <p:pic>
        <p:nvPicPr>
          <p:cNvPr id="5" name="Content Placeholder 4" descr="A person lying on the ground with her mouth open&#10;&#10;Description automatically generated">
            <a:extLst>
              <a:ext uri="{FF2B5EF4-FFF2-40B4-BE49-F238E27FC236}">
                <a16:creationId xmlns:a16="http://schemas.microsoft.com/office/drawing/2014/main" id="{CFA6FFFC-7D19-C201-29DE-1825964EB1FC}"/>
              </a:ext>
            </a:extLst>
          </p:cNvPr>
          <p:cNvPicPr>
            <a:picLocks noChangeAspect="1"/>
          </p:cNvPicPr>
          <p:nvPr/>
        </p:nvPicPr>
        <p:blipFill rotWithShape="1">
          <a:blip r:embed="rId2">
            <a:extLst>
              <a:ext uri="{28A0092B-C50C-407E-A947-70E740481C1C}">
                <a14:useLocalDpi xmlns:a14="http://schemas.microsoft.com/office/drawing/2010/main" val="0"/>
              </a:ext>
            </a:extLst>
          </a:blip>
          <a:srcRect l="42175" r="4175"/>
          <a:stretch/>
        </p:blipFill>
        <p:spPr>
          <a:xfrm>
            <a:off x="4623945" y="640080"/>
            <a:ext cx="3990712" cy="5578816"/>
          </a:xfrm>
          <a:prstGeom prst="rect">
            <a:avLst/>
          </a:prstGeom>
        </p:spPr>
      </p:pic>
    </p:spTree>
    <p:extLst>
      <p:ext uri="{BB962C8B-B14F-4D97-AF65-F5344CB8AC3E}">
        <p14:creationId xmlns:p14="http://schemas.microsoft.com/office/powerpoint/2010/main" val="134870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F21832-8446-3E26-8722-53A52DBE47C9}"/>
              </a:ext>
            </a:extLst>
          </p:cNvPr>
          <p:cNvSpPr>
            <a:spLocks noGrp="1"/>
          </p:cNvSpPr>
          <p:nvPr>
            <p:ph idx="1"/>
          </p:nvPr>
        </p:nvSpPr>
        <p:spPr>
          <a:xfrm>
            <a:off x="457200" y="1752600"/>
            <a:ext cx="8229600" cy="4525963"/>
          </a:xfrm>
        </p:spPr>
        <p:txBody>
          <a:bodyPr/>
          <a:lstStyle/>
          <a:p>
            <a:pPr marL="0" indent="0" algn="ctr">
              <a:buNone/>
            </a:pPr>
            <a:r>
              <a:rPr lang="en-US" sz="4800" b="1" dirty="0">
                <a:solidFill>
                  <a:srgbClr val="FF0000"/>
                </a:solidFill>
              </a:rPr>
              <a:t>Rite of Exorcism:</a:t>
            </a:r>
          </a:p>
          <a:p>
            <a:pPr marL="0" indent="0" algn="ctr">
              <a:buNone/>
            </a:pPr>
            <a:endParaRPr lang="en-US" sz="2400" dirty="0"/>
          </a:p>
          <a:p>
            <a:pPr marL="0" indent="0" algn="ctr">
              <a:buNone/>
            </a:pPr>
            <a:r>
              <a:rPr lang="en-US" sz="4000" dirty="0"/>
              <a:t>“Why do you resist, knowing that Jesus brings your plans to nothing?”</a:t>
            </a:r>
          </a:p>
        </p:txBody>
      </p:sp>
    </p:spTree>
    <p:extLst>
      <p:ext uri="{BB962C8B-B14F-4D97-AF65-F5344CB8AC3E}">
        <p14:creationId xmlns:p14="http://schemas.microsoft.com/office/powerpoint/2010/main" val="2966612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409B1-2C53-BDD9-AA88-BBF402557D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3CE7D-4071-BA1B-F534-92B6209A620C}"/>
              </a:ext>
            </a:extLst>
          </p:cNvPr>
          <p:cNvSpPr>
            <a:spLocks noGrp="1"/>
          </p:cNvSpPr>
          <p:nvPr>
            <p:ph type="ctrTitle"/>
          </p:nvPr>
        </p:nvSpPr>
        <p:spPr>
          <a:xfrm>
            <a:off x="304800" y="546893"/>
            <a:ext cx="8382000" cy="3110707"/>
          </a:xfrm>
        </p:spPr>
        <p:txBody>
          <a:bodyPr>
            <a:noAutofit/>
          </a:bodyPr>
          <a:lstStyle/>
          <a:p>
            <a:pPr>
              <a:defRPr/>
            </a:pPr>
            <a:br>
              <a:rPr lang="en-US" sz="8000" b="1" i="1" dirty="0">
                <a:solidFill>
                  <a:srgbClr val="FF0000"/>
                </a:solidFill>
                <a:effectLst>
                  <a:outerShdw blurRad="38100" dist="38100" dir="2700000" algn="tl">
                    <a:srgbClr val="000000">
                      <a:alpha val="43137"/>
                    </a:srgbClr>
                  </a:outerShdw>
                </a:effectLst>
                <a:ea typeface="+mj-ea"/>
                <a:cs typeface="+mj-cs"/>
              </a:rPr>
            </a:br>
            <a:r>
              <a:rPr lang="en-US" sz="8000" b="1" i="1" dirty="0">
                <a:solidFill>
                  <a:srgbClr val="FF0000"/>
                </a:solidFill>
                <a:effectLst>
                  <a:outerShdw blurRad="38100" dist="38100" dir="2700000" algn="tl">
                    <a:srgbClr val="000000">
                      <a:alpha val="43137"/>
                    </a:srgbClr>
                  </a:outerShdw>
                </a:effectLst>
                <a:ea typeface="+mj-ea"/>
                <a:cs typeface="+mj-cs"/>
              </a:rPr>
              <a:t>“Jesus is Lord.”</a:t>
            </a:r>
            <a:endParaRPr lang="en-US" sz="6600" b="1" i="1" dirty="0">
              <a:effectLst>
                <a:outerShdw blurRad="38100" dist="38100" dir="2700000" algn="tl">
                  <a:srgbClr val="000000">
                    <a:alpha val="43137"/>
                  </a:srgbClr>
                </a:outerShdw>
              </a:effectLst>
              <a:ea typeface="+mj-ea"/>
              <a:cs typeface="+mj-cs"/>
            </a:endParaRPr>
          </a:p>
        </p:txBody>
      </p:sp>
      <p:sp>
        <p:nvSpPr>
          <p:cNvPr id="16386" name="Subtitle 2">
            <a:extLst>
              <a:ext uri="{FF2B5EF4-FFF2-40B4-BE49-F238E27FC236}">
                <a16:creationId xmlns:a16="http://schemas.microsoft.com/office/drawing/2014/main" id="{23B6E939-EF7A-1CB3-0B01-1EB8A478D5A3}"/>
              </a:ext>
            </a:extLst>
          </p:cNvPr>
          <p:cNvSpPr>
            <a:spLocks noGrp="1"/>
          </p:cNvSpPr>
          <p:nvPr>
            <p:ph type="subTitle" idx="1"/>
          </p:nvPr>
        </p:nvSpPr>
        <p:spPr>
          <a:xfrm>
            <a:off x="838200" y="3048000"/>
            <a:ext cx="7315200" cy="3581400"/>
          </a:xfrm>
        </p:spPr>
        <p:txBody>
          <a:bodyPr>
            <a:normAutofit/>
          </a:bodyPr>
          <a:lstStyle/>
          <a:p>
            <a:endParaRPr lang="en-US" sz="2800" b="1" dirty="0">
              <a:solidFill>
                <a:schemeClr val="tx1"/>
              </a:solidFill>
              <a:latin typeface="Times New Roman" charset="0"/>
            </a:endParaRPr>
          </a:p>
          <a:p>
            <a:endParaRPr lang="en-US" sz="2800" b="1" dirty="0">
              <a:solidFill>
                <a:schemeClr val="tx1"/>
              </a:solidFill>
              <a:latin typeface="Times New Roman" charset="0"/>
            </a:endParaRPr>
          </a:p>
          <a:p>
            <a:endParaRPr lang="en-US" sz="2800" b="1" dirty="0">
              <a:solidFill>
                <a:schemeClr val="tx1"/>
              </a:solidFill>
              <a:latin typeface="Times New Roman" charset="0"/>
            </a:endParaRPr>
          </a:p>
        </p:txBody>
      </p:sp>
      <p:graphicFrame>
        <p:nvGraphicFramePr>
          <p:cNvPr id="5" name="Object 4">
            <a:extLst>
              <a:ext uri="{FF2B5EF4-FFF2-40B4-BE49-F238E27FC236}">
                <a16:creationId xmlns:a16="http://schemas.microsoft.com/office/drawing/2014/main" id="{D896A657-B286-4841-53E8-3DBB41ADE13D}"/>
              </a:ext>
            </a:extLst>
          </p:cNvPr>
          <p:cNvGraphicFramePr>
            <a:graphicFrameLocks/>
          </p:cNvGraphicFramePr>
          <p:nvPr/>
        </p:nvGraphicFramePr>
        <p:xfrm>
          <a:off x="6477000" y="4229100"/>
          <a:ext cx="1504950" cy="1219200"/>
        </p:xfrm>
        <a:graphic>
          <a:graphicData uri="http://schemas.openxmlformats.org/presentationml/2006/ole">
            <mc:AlternateContent xmlns:mc="http://schemas.openxmlformats.org/markup-compatibility/2006">
              <mc:Choice xmlns:v="urn:schemas-microsoft-com:vml" Requires="v">
                <p:oleObj name="ClipArt" r:id="rId2" imgW="3537650" imgH="3662815" progId="MS_ClipArt_Gallery.2">
                  <p:embed/>
                </p:oleObj>
              </mc:Choice>
              <mc:Fallback>
                <p:oleObj name="ClipArt" r:id="rId2" imgW="3537650" imgH="3662815" progId="MS_ClipArt_Gallery.2">
                  <p:embed/>
                  <p:pic>
                    <p:nvPicPr>
                      <p:cNvPr id="5" name="Object 4">
                        <a:extLst>
                          <a:ext uri="{FF2B5EF4-FFF2-40B4-BE49-F238E27FC236}">
                            <a16:creationId xmlns:a16="http://schemas.microsoft.com/office/drawing/2014/main" id="{D896A657-B286-4841-53E8-3DBB41ADE13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29100"/>
                        <a:ext cx="1504950" cy="1219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06559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A4F7B-B87B-0242-BB42-588170878523}"/>
              </a:ext>
            </a:extLst>
          </p:cNvPr>
          <p:cNvSpPr>
            <a:spLocks noGrp="1"/>
          </p:cNvSpPr>
          <p:nvPr>
            <p:ph type="title"/>
          </p:nvPr>
        </p:nvSpPr>
        <p:spPr>
          <a:xfrm>
            <a:off x="533400" y="381000"/>
            <a:ext cx="8229600" cy="685800"/>
          </a:xfrm>
        </p:spPr>
        <p:txBody>
          <a:bodyPr/>
          <a:lstStyle/>
          <a:p>
            <a:r>
              <a:rPr lang="en-US" b="1" dirty="0">
                <a:solidFill>
                  <a:srgbClr val="FF0000"/>
                </a:solidFill>
              </a:rPr>
              <a:t>Signs of Satan’s Presence</a:t>
            </a:r>
            <a:r>
              <a:rPr lang="en-US" b="1" dirty="0"/>
              <a:t>	</a:t>
            </a:r>
          </a:p>
        </p:txBody>
      </p:sp>
      <p:sp>
        <p:nvSpPr>
          <p:cNvPr id="3" name="Content Placeholder 2">
            <a:extLst>
              <a:ext uri="{FF2B5EF4-FFF2-40B4-BE49-F238E27FC236}">
                <a16:creationId xmlns:a16="http://schemas.microsoft.com/office/drawing/2014/main" id="{D3832F14-747C-694F-83CE-435CE6481B1E}"/>
              </a:ext>
            </a:extLst>
          </p:cNvPr>
          <p:cNvSpPr>
            <a:spLocks noGrp="1"/>
          </p:cNvSpPr>
          <p:nvPr>
            <p:ph idx="1"/>
          </p:nvPr>
        </p:nvSpPr>
        <p:spPr>
          <a:xfrm>
            <a:off x="685800" y="1371600"/>
            <a:ext cx="8897353" cy="5257800"/>
          </a:xfrm>
        </p:spPr>
        <p:txBody>
          <a:bodyPr>
            <a:normAutofit/>
          </a:bodyPr>
          <a:lstStyle/>
          <a:p>
            <a:r>
              <a:rPr lang="en-US" sz="3800" dirty="0"/>
              <a:t>Discord  (</a:t>
            </a:r>
            <a:r>
              <a:rPr lang="en-US" sz="3800" dirty="0">
                <a:solidFill>
                  <a:srgbClr val="FF0000"/>
                </a:solidFill>
              </a:rPr>
              <a:t>causa </a:t>
            </a:r>
            <a:r>
              <a:rPr lang="en-US" sz="3800" dirty="0" err="1">
                <a:solidFill>
                  <a:srgbClr val="FF0000"/>
                </a:solidFill>
              </a:rPr>
              <a:t>discordiae</a:t>
            </a:r>
            <a:r>
              <a:rPr lang="en-US" sz="3800" dirty="0"/>
              <a:t>)</a:t>
            </a:r>
          </a:p>
          <a:p>
            <a:r>
              <a:rPr lang="en-US" sz="3800" dirty="0"/>
              <a:t>Rage &amp; victimization</a:t>
            </a:r>
          </a:p>
          <a:p>
            <a:r>
              <a:rPr lang="en-US" sz="3800" dirty="0"/>
              <a:t>Isolation</a:t>
            </a:r>
          </a:p>
          <a:p>
            <a:r>
              <a:rPr lang="en-US" sz="3800" dirty="0"/>
              <a:t>Decline of faith (</a:t>
            </a:r>
            <a:r>
              <a:rPr lang="en-US" sz="3800" dirty="0" err="1">
                <a:solidFill>
                  <a:srgbClr val="FF0000"/>
                </a:solidFill>
              </a:rPr>
              <a:t>inimice</a:t>
            </a:r>
            <a:r>
              <a:rPr lang="en-US" sz="3800" dirty="0">
                <a:solidFill>
                  <a:srgbClr val="FF0000"/>
                </a:solidFill>
              </a:rPr>
              <a:t> fidei</a:t>
            </a:r>
            <a:r>
              <a:rPr lang="en-US" sz="3800" dirty="0"/>
              <a:t>)</a:t>
            </a:r>
          </a:p>
          <a:p>
            <a:r>
              <a:rPr lang="en-US" sz="3800" dirty="0"/>
              <a:t>Vice &amp; sin (</a:t>
            </a:r>
            <a:r>
              <a:rPr lang="en-US" sz="3800" dirty="0">
                <a:solidFill>
                  <a:srgbClr val="FF0000"/>
                </a:solidFill>
              </a:rPr>
              <a:t>fomes </a:t>
            </a:r>
            <a:r>
              <a:rPr lang="en-US" sz="3800" dirty="0" err="1">
                <a:solidFill>
                  <a:srgbClr val="FF0000"/>
                </a:solidFill>
              </a:rPr>
              <a:t>vitiorum</a:t>
            </a:r>
            <a:r>
              <a:rPr lang="en-US" sz="3800" dirty="0"/>
              <a:t>)</a:t>
            </a:r>
          </a:p>
          <a:p>
            <a:r>
              <a:rPr lang="en-US" sz="3800" dirty="0"/>
              <a:t>Dissolution of family and gender roles</a:t>
            </a:r>
          </a:p>
          <a:p>
            <a:r>
              <a:rPr lang="en-US" sz="3800" dirty="0"/>
              <a:t>Hatred of Catholic Church </a:t>
            </a:r>
          </a:p>
          <a:p>
            <a:endParaRPr lang="en-US" sz="3800" dirty="0"/>
          </a:p>
          <a:p>
            <a:endParaRPr lang="en-US" dirty="0"/>
          </a:p>
        </p:txBody>
      </p:sp>
    </p:spTree>
    <p:extLst>
      <p:ext uri="{BB962C8B-B14F-4D97-AF65-F5344CB8AC3E}">
        <p14:creationId xmlns:p14="http://schemas.microsoft.com/office/powerpoint/2010/main" val="3920979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FA7D5-3CF3-15B3-D4EC-3CDB948E2E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580D9A-931E-6680-B2BC-D58EA563BA37}"/>
              </a:ext>
            </a:extLst>
          </p:cNvPr>
          <p:cNvSpPr>
            <a:spLocks noGrp="1"/>
          </p:cNvSpPr>
          <p:nvPr>
            <p:ph idx="1"/>
          </p:nvPr>
        </p:nvSpPr>
        <p:spPr>
          <a:xfrm>
            <a:off x="457200" y="1447800"/>
            <a:ext cx="8229600" cy="4525963"/>
          </a:xfrm>
        </p:spPr>
        <p:txBody>
          <a:bodyPr/>
          <a:lstStyle/>
          <a:p>
            <a:pPr marL="0" indent="0" algn="ctr">
              <a:buNone/>
            </a:pPr>
            <a:r>
              <a:rPr lang="en-US" sz="6000" i="1" dirty="0"/>
              <a:t>a normal conflict</a:t>
            </a:r>
          </a:p>
          <a:p>
            <a:pPr marL="0" indent="0" algn="ctr">
              <a:buNone/>
            </a:pPr>
            <a:r>
              <a:rPr lang="en-US" sz="6000" i="1" dirty="0"/>
              <a:t>vs.</a:t>
            </a:r>
          </a:p>
          <a:p>
            <a:pPr marL="0" indent="0" algn="ctr">
              <a:buNone/>
            </a:pPr>
            <a:r>
              <a:rPr lang="en-US" sz="6000" i="1" dirty="0"/>
              <a:t>a </a:t>
            </a:r>
            <a:r>
              <a:rPr lang="en-US" sz="6000" i="1" dirty="0">
                <a:solidFill>
                  <a:srgbClr val="FF0000"/>
                </a:solidFill>
              </a:rPr>
              <a:t>demonic</a:t>
            </a:r>
            <a:r>
              <a:rPr lang="en-US" sz="6000" i="1" dirty="0"/>
              <a:t> attack</a:t>
            </a:r>
          </a:p>
        </p:txBody>
      </p:sp>
    </p:spTree>
    <p:extLst>
      <p:ext uri="{BB962C8B-B14F-4D97-AF65-F5344CB8AC3E}">
        <p14:creationId xmlns:p14="http://schemas.microsoft.com/office/powerpoint/2010/main" val="3564391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6187D-6788-2EE4-99BF-DCEB4A57B7E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23E1CF-6A1A-EA35-C303-9AD2AFC909E6}"/>
              </a:ext>
            </a:extLst>
          </p:cNvPr>
          <p:cNvSpPr>
            <a:spLocks noGrp="1"/>
          </p:cNvSpPr>
          <p:nvPr>
            <p:ph idx="1"/>
          </p:nvPr>
        </p:nvSpPr>
        <p:spPr>
          <a:xfrm>
            <a:off x="495300" y="762000"/>
            <a:ext cx="8153400" cy="4525963"/>
          </a:xfrm>
        </p:spPr>
        <p:txBody>
          <a:bodyPr/>
          <a:lstStyle/>
          <a:p>
            <a:pPr marL="0" indent="0" algn="ctr">
              <a:buNone/>
            </a:pPr>
            <a:r>
              <a:rPr lang="en-US" sz="6000" i="1" dirty="0"/>
              <a:t>Signs of a </a:t>
            </a:r>
            <a:r>
              <a:rPr lang="en-US" sz="6000" i="1" dirty="0">
                <a:solidFill>
                  <a:srgbClr val="FF0000"/>
                </a:solidFill>
              </a:rPr>
              <a:t>demonic</a:t>
            </a:r>
            <a:r>
              <a:rPr lang="en-US" sz="6000" i="1" dirty="0"/>
              <a:t> attack</a:t>
            </a:r>
          </a:p>
          <a:p>
            <a:pPr marL="0" indent="0">
              <a:buNone/>
            </a:pPr>
            <a:r>
              <a:rPr lang="en-US" sz="4000" i="1" dirty="0"/>
              <a:t>*Sudden</a:t>
            </a:r>
          </a:p>
          <a:p>
            <a:pPr marL="0" indent="0">
              <a:buNone/>
            </a:pPr>
            <a:r>
              <a:rPr lang="en-US" sz="4000" i="1" dirty="0"/>
              <a:t>*Unexplained</a:t>
            </a:r>
          </a:p>
          <a:p>
            <a:pPr marL="0" indent="0">
              <a:buNone/>
            </a:pPr>
            <a:r>
              <a:rPr lang="en-US" sz="4000" i="1" dirty="0"/>
              <a:t>*Uncharacteristic</a:t>
            </a:r>
          </a:p>
          <a:p>
            <a:pPr marL="0" indent="0">
              <a:buNone/>
            </a:pPr>
            <a:r>
              <a:rPr lang="en-US" sz="4000" i="1" dirty="0"/>
              <a:t>*Out of proportion</a:t>
            </a:r>
          </a:p>
          <a:p>
            <a:pPr marL="0" indent="0">
              <a:buNone/>
            </a:pPr>
            <a:r>
              <a:rPr lang="en-US" sz="4000" i="1" dirty="0"/>
              <a:t>*Grows in silence and isolation</a:t>
            </a:r>
          </a:p>
          <a:p>
            <a:pPr marL="0" indent="0">
              <a:buNone/>
            </a:pPr>
            <a:r>
              <a:rPr lang="en-US" sz="4000" i="1" dirty="0"/>
              <a:t>*Sows distrust and conflict</a:t>
            </a:r>
          </a:p>
        </p:txBody>
      </p:sp>
    </p:spTree>
    <p:extLst>
      <p:ext uri="{BB962C8B-B14F-4D97-AF65-F5344CB8AC3E}">
        <p14:creationId xmlns:p14="http://schemas.microsoft.com/office/powerpoint/2010/main" val="3619537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2BC70-6925-7A52-BE7F-53721A23BF25}"/>
              </a:ext>
            </a:extLst>
          </p:cNvPr>
          <p:cNvSpPr>
            <a:spLocks noGrp="1"/>
          </p:cNvSpPr>
          <p:nvPr>
            <p:ph type="title"/>
          </p:nvPr>
        </p:nvSpPr>
        <p:spPr>
          <a:xfrm>
            <a:off x="457200" y="838200"/>
            <a:ext cx="8229600" cy="1143000"/>
          </a:xfrm>
        </p:spPr>
        <p:txBody>
          <a:bodyPr/>
          <a:lstStyle/>
          <a:p>
            <a:r>
              <a:rPr lang="en-US" sz="5400" b="1" dirty="0">
                <a:solidFill>
                  <a:srgbClr val="FF0000"/>
                </a:solidFill>
              </a:rPr>
              <a:t>How to Protect the Family</a:t>
            </a:r>
          </a:p>
        </p:txBody>
      </p:sp>
      <p:sp>
        <p:nvSpPr>
          <p:cNvPr id="3" name="Content Placeholder 2">
            <a:extLst>
              <a:ext uri="{FF2B5EF4-FFF2-40B4-BE49-F238E27FC236}">
                <a16:creationId xmlns:a16="http://schemas.microsoft.com/office/drawing/2014/main" id="{3F81C5F5-FDC6-1A4B-2A08-2D70ADE4D3E4}"/>
              </a:ext>
            </a:extLst>
          </p:cNvPr>
          <p:cNvSpPr>
            <a:spLocks noGrp="1"/>
          </p:cNvSpPr>
          <p:nvPr>
            <p:ph idx="1"/>
          </p:nvPr>
        </p:nvSpPr>
        <p:spPr>
          <a:xfrm>
            <a:off x="990600" y="2209800"/>
            <a:ext cx="7848600" cy="4525963"/>
          </a:xfrm>
        </p:spPr>
        <p:txBody>
          <a:bodyPr/>
          <a:lstStyle/>
          <a:p>
            <a:r>
              <a:rPr lang="en-US" dirty="0"/>
              <a:t>Attend Mass together</a:t>
            </a:r>
          </a:p>
          <a:p>
            <a:r>
              <a:rPr lang="en-US" dirty="0"/>
              <a:t>Pray together, esp. family rosary</a:t>
            </a:r>
          </a:p>
          <a:p>
            <a:r>
              <a:rPr lang="en-US" dirty="0"/>
              <a:t>Sacramentals in house</a:t>
            </a:r>
          </a:p>
          <a:p>
            <a:r>
              <a:rPr lang="en-US" dirty="0"/>
              <a:t>House blessed</a:t>
            </a:r>
          </a:p>
          <a:p>
            <a:r>
              <a:rPr lang="en-US" dirty="0"/>
              <a:t>If Satan has targeted your family, it may mean that you are doing something right and holy!</a:t>
            </a:r>
          </a:p>
        </p:txBody>
      </p:sp>
    </p:spTree>
    <p:extLst>
      <p:ext uri="{BB962C8B-B14F-4D97-AF65-F5344CB8AC3E}">
        <p14:creationId xmlns:p14="http://schemas.microsoft.com/office/powerpoint/2010/main" val="1878512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2000" y="1752600"/>
            <a:ext cx="7886700" cy="4062651"/>
          </a:xfrm>
          <a:prstGeom prst="rect">
            <a:avLst/>
          </a:prstGeom>
        </p:spPr>
        <p:txBody>
          <a:bodyPr wrap="square" lIns="0" tIns="0" rIns="0" bIns="0" rtlCol="0" anchor="t">
            <a:spAutoFit/>
          </a:bodyPr>
          <a:lstStyle/>
          <a:p>
            <a:r>
              <a:rPr lang="en-US" sz="2200" u="none" dirty="0">
                <a:solidFill>
                  <a:srgbClr val="000000"/>
                </a:solidFill>
                <a:latin typeface="Georgia Pro" panose="02040502050405020303" pitchFamily="18" charset="0"/>
              </a:rPr>
              <a:t>In the Holy Name of Jesus, I invoke the Keys of St. Peter and the Church’s authority and I bind each and every demon in and around _____ and around us.  In Jesus’ name I bind them all, and I bind any demons supporting them, their evil leaders, and any minions of Satan. I render them all deaf, dumb, blind and powerless.  They cannot tempt, torment, afflict or harm _____ or any of us.  I ask the Blessed Virgin Mary to spread her mantle of protection over us.  May the Holy Angels surround us, and with the sword of Truth, keep out the evil spirits.  I ask the Blood of Jesus to wash over us and to protect us.  May it wash over this place, making it a sacred space.  I claim each and every person, and this place, for Jesus Christ Our Savior.   </a:t>
            </a:r>
            <a:r>
              <a:rPr lang="en-US" u="none" dirty="0">
                <a:solidFill>
                  <a:srgbClr val="000000"/>
                </a:solidFill>
                <a:latin typeface="Georgia Pro" panose="02040502050405020303" pitchFamily="18" charset="0"/>
              </a:rPr>
              <a:t>(SMC)</a:t>
            </a:r>
            <a:endParaRPr lang="en-US" sz="2200" u="none" dirty="0">
              <a:solidFill>
                <a:srgbClr val="000000"/>
              </a:solidFill>
              <a:latin typeface="Georgia Pro" panose="02040502050405020303" pitchFamily="18" charset="0"/>
            </a:endParaRPr>
          </a:p>
        </p:txBody>
      </p:sp>
      <p:sp>
        <p:nvSpPr>
          <p:cNvPr id="3" name="TextBox 3"/>
          <p:cNvSpPr txBox="1"/>
          <p:nvPr/>
        </p:nvSpPr>
        <p:spPr>
          <a:xfrm>
            <a:off x="0" y="855246"/>
            <a:ext cx="9077647" cy="602794"/>
          </a:xfrm>
          <a:prstGeom prst="rect">
            <a:avLst/>
          </a:prstGeom>
        </p:spPr>
        <p:txBody>
          <a:bodyPr lIns="0" tIns="0" rIns="0" bIns="0" rtlCol="0" anchor="t">
            <a:spAutoFit/>
          </a:bodyPr>
          <a:lstStyle/>
          <a:p>
            <a:pPr algn="ctr">
              <a:lnSpc>
                <a:spcPts val="5040"/>
              </a:lnSpc>
            </a:pPr>
            <a:r>
              <a:rPr lang="en-US" sz="3600" u="none" dirty="0">
                <a:solidFill>
                  <a:srgbClr val="FF0000"/>
                </a:solidFill>
                <a:latin typeface="Celandine"/>
              </a:rPr>
              <a:t>Binding Prayer for Use by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60317-7DB7-4098-C92F-D9E5510D3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485D5-F263-D203-6E52-FEA55E27AAE5}"/>
              </a:ext>
            </a:extLst>
          </p:cNvPr>
          <p:cNvSpPr>
            <a:spLocks noGrp="1"/>
          </p:cNvSpPr>
          <p:nvPr>
            <p:ph type="ctrTitle"/>
          </p:nvPr>
        </p:nvSpPr>
        <p:spPr>
          <a:xfrm>
            <a:off x="304800" y="546893"/>
            <a:ext cx="8382000" cy="3110707"/>
          </a:xfrm>
        </p:spPr>
        <p:txBody>
          <a:bodyPr>
            <a:noAutofit/>
          </a:bodyPr>
          <a:lstStyle/>
          <a:p>
            <a:pPr>
              <a:defRPr/>
            </a:pPr>
            <a:br>
              <a:rPr lang="en-US" sz="8000" b="1" i="1" dirty="0">
                <a:solidFill>
                  <a:srgbClr val="FF0000"/>
                </a:solidFill>
                <a:effectLst>
                  <a:outerShdw blurRad="38100" dist="38100" dir="2700000" algn="tl">
                    <a:srgbClr val="000000">
                      <a:alpha val="43137"/>
                    </a:srgbClr>
                  </a:outerShdw>
                </a:effectLst>
                <a:ea typeface="+mj-ea"/>
                <a:cs typeface="+mj-cs"/>
              </a:rPr>
            </a:br>
            <a:r>
              <a:rPr lang="en-US" sz="8000" b="1" i="1" dirty="0">
                <a:solidFill>
                  <a:srgbClr val="FF0000"/>
                </a:solidFill>
                <a:effectLst>
                  <a:outerShdw blurRad="38100" dist="38100" dir="2700000" algn="tl">
                    <a:srgbClr val="000000">
                      <a:alpha val="43137"/>
                    </a:srgbClr>
                  </a:outerShdw>
                </a:effectLst>
                <a:ea typeface="+mj-ea"/>
                <a:cs typeface="+mj-cs"/>
              </a:rPr>
              <a:t>“Jesus is Lord.”</a:t>
            </a:r>
            <a:endParaRPr lang="en-US" sz="6600" b="1" i="1" dirty="0">
              <a:effectLst>
                <a:outerShdw blurRad="38100" dist="38100" dir="2700000" algn="tl">
                  <a:srgbClr val="000000">
                    <a:alpha val="43137"/>
                  </a:srgbClr>
                </a:outerShdw>
              </a:effectLst>
              <a:ea typeface="+mj-ea"/>
              <a:cs typeface="+mj-cs"/>
            </a:endParaRPr>
          </a:p>
        </p:txBody>
      </p:sp>
      <p:sp>
        <p:nvSpPr>
          <p:cNvPr id="16386" name="Subtitle 2">
            <a:extLst>
              <a:ext uri="{FF2B5EF4-FFF2-40B4-BE49-F238E27FC236}">
                <a16:creationId xmlns:a16="http://schemas.microsoft.com/office/drawing/2014/main" id="{9B00BDF1-3E35-6E8A-225A-97342BE6E2BC}"/>
              </a:ext>
            </a:extLst>
          </p:cNvPr>
          <p:cNvSpPr>
            <a:spLocks noGrp="1"/>
          </p:cNvSpPr>
          <p:nvPr>
            <p:ph type="subTitle" idx="1"/>
          </p:nvPr>
        </p:nvSpPr>
        <p:spPr>
          <a:xfrm>
            <a:off x="838200" y="3048000"/>
            <a:ext cx="7315200" cy="3581400"/>
          </a:xfrm>
        </p:spPr>
        <p:txBody>
          <a:bodyPr>
            <a:normAutofit/>
          </a:bodyPr>
          <a:lstStyle/>
          <a:p>
            <a:endParaRPr lang="en-US" sz="2800" b="1" dirty="0">
              <a:solidFill>
                <a:schemeClr val="tx1"/>
              </a:solidFill>
              <a:latin typeface="Times New Roman" charset="0"/>
            </a:endParaRPr>
          </a:p>
          <a:p>
            <a:endParaRPr lang="en-US" sz="2800" b="1" dirty="0">
              <a:solidFill>
                <a:schemeClr val="tx1"/>
              </a:solidFill>
              <a:latin typeface="Times New Roman" charset="0"/>
            </a:endParaRPr>
          </a:p>
          <a:p>
            <a:endParaRPr lang="en-US" sz="2800" b="1" dirty="0">
              <a:solidFill>
                <a:schemeClr val="tx1"/>
              </a:solidFill>
              <a:latin typeface="Times New Roman" charset="0"/>
            </a:endParaRPr>
          </a:p>
        </p:txBody>
      </p:sp>
      <p:graphicFrame>
        <p:nvGraphicFramePr>
          <p:cNvPr id="5" name="Object 4">
            <a:extLst>
              <a:ext uri="{FF2B5EF4-FFF2-40B4-BE49-F238E27FC236}">
                <a16:creationId xmlns:a16="http://schemas.microsoft.com/office/drawing/2014/main" id="{F4D7CBC7-5D55-31FA-9F65-4EACAFF46C53}"/>
              </a:ext>
            </a:extLst>
          </p:cNvPr>
          <p:cNvGraphicFramePr>
            <a:graphicFrameLocks/>
          </p:cNvGraphicFramePr>
          <p:nvPr/>
        </p:nvGraphicFramePr>
        <p:xfrm>
          <a:off x="6477000" y="4229100"/>
          <a:ext cx="1504950" cy="1219200"/>
        </p:xfrm>
        <a:graphic>
          <a:graphicData uri="http://schemas.openxmlformats.org/presentationml/2006/ole">
            <mc:AlternateContent xmlns:mc="http://schemas.openxmlformats.org/markup-compatibility/2006">
              <mc:Choice xmlns:v="urn:schemas-microsoft-com:vml" Requires="v">
                <p:oleObj name="ClipArt" r:id="rId2" imgW="3537650" imgH="3662815" progId="MS_ClipArt_Gallery.2">
                  <p:embed/>
                </p:oleObj>
              </mc:Choice>
              <mc:Fallback>
                <p:oleObj name="ClipArt" r:id="rId2" imgW="3537650" imgH="3662815" progId="MS_ClipArt_Gallery.2">
                  <p:embed/>
                  <p:pic>
                    <p:nvPicPr>
                      <p:cNvPr id="5" name="Object 4">
                        <a:extLst>
                          <a:ext uri="{FF2B5EF4-FFF2-40B4-BE49-F238E27FC236}">
                            <a16:creationId xmlns:a16="http://schemas.microsoft.com/office/drawing/2014/main" id="{D896A657-B286-4841-53E8-3DBB41ADE13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29100"/>
                        <a:ext cx="1504950" cy="1219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23413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E1B49-F59E-3603-BCAA-60533D490CC5}"/>
              </a:ext>
            </a:extLst>
          </p:cNvPr>
          <p:cNvSpPr>
            <a:spLocks noGrp="1"/>
          </p:cNvSpPr>
          <p:nvPr>
            <p:ph type="title"/>
          </p:nvPr>
        </p:nvSpPr>
        <p:spPr>
          <a:xfrm>
            <a:off x="381000" y="609600"/>
            <a:ext cx="8229600" cy="1143000"/>
          </a:xfrm>
        </p:spPr>
        <p:txBody>
          <a:bodyPr/>
          <a:lstStyle/>
          <a:p>
            <a:r>
              <a:rPr lang="en-US" sz="6000" dirty="0">
                <a:solidFill>
                  <a:srgbClr val="FF0000"/>
                </a:solidFill>
              </a:rPr>
              <a:t>Question </a:t>
            </a:r>
          </a:p>
        </p:txBody>
      </p:sp>
      <p:sp>
        <p:nvSpPr>
          <p:cNvPr id="3" name="Content Placeholder 2">
            <a:extLst>
              <a:ext uri="{FF2B5EF4-FFF2-40B4-BE49-F238E27FC236}">
                <a16:creationId xmlns:a16="http://schemas.microsoft.com/office/drawing/2014/main" id="{D2BE5CD8-ACC9-FC2F-7CBA-A60607F1040F}"/>
              </a:ext>
            </a:extLst>
          </p:cNvPr>
          <p:cNvSpPr>
            <a:spLocks noGrp="1"/>
          </p:cNvSpPr>
          <p:nvPr>
            <p:ph idx="1"/>
          </p:nvPr>
        </p:nvSpPr>
        <p:spPr>
          <a:xfrm>
            <a:off x="457200" y="2057400"/>
            <a:ext cx="8229600" cy="4525963"/>
          </a:xfrm>
        </p:spPr>
        <p:txBody>
          <a:bodyPr/>
          <a:lstStyle/>
          <a:p>
            <a:pPr marL="0" indent="0" algn="ctr">
              <a:buNone/>
            </a:pPr>
            <a:r>
              <a:rPr lang="en-US" sz="4800" i="1" dirty="0"/>
              <a:t>If a member of our family is practicing witchcraft, occult or any divination, will it affect the rest of the family?</a:t>
            </a:r>
          </a:p>
        </p:txBody>
      </p:sp>
    </p:spTree>
    <p:extLst>
      <p:ext uri="{BB962C8B-B14F-4D97-AF65-F5344CB8AC3E}">
        <p14:creationId xmlns:p14="http://schemas.microsoft.com/office/powerpoint/2010/main" val="730854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23687"/>
            <a:ext cx="9144000" cy="5989320"/>
          </a:xfrm>
          <a:prstGeom prst="rect">
            <a:avLst/>
          </a:prstGeom>
        </p:spPr>
      </p:pic>
    </p:spTree>
    <p:extLst>
      <p:ext uri="{BB962C8B-B14F-4D97-AF65-F5344CB8AC3E}">
        <p14:creationId xmlns:p14="http://schemas.microsoft.com/office/powerpoint/2010/main" val="130152684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4E8B4D-4A82-5532-A3F6-947C54DCF7B5}"/>
              </a:ext>
            </a:extLst>
          </p:cNvPr>
          <p:cNvSpPr txBox="1"/>
          <p:nvPr/>
        </p:nvSpPr>
        <p:spPr>
          <a:xfrm>
            <a:off x="533400" y="609600"/>
            <a:ext cx="8229600" cy="830997"/>
          </a:xfrm>
          <a:prstGeom prst="rect">
            <a:avLst/>
          </a:prstGeom>
          <a:noFill/>
        </p:spPr>
        <p:txBody>
          <a:bodyPr wrap="square" rtlCol="0">
            <a:spAutoFit/>
          </a:bodyPr>
          <a:lstStyle/>
          <a:p>
            <a:pPr algn="ctr"/>
            <a:r>
              <a:rPr lang="en-US" sz="4800" u="none" dirty="0">
                <a:solidFill>
                  <a:srgbClr val="FF0000"/>
                </a:solidFill>
              </a:rPr>
              <a:t>Which sacramentals to use?</a:t>
            </a:r>
          </a:p>
        </p:txBody>
      </p:sp>
      <p:sp>
        <p:nvSpPr>
          <p:cNvPr id="3" name="TextBox 2">
            <a:extLst>
              <a:ext uri="{FF2B5EF4-FFF2-40B4-BE49-F238E27FC236}">
                <a16:creationId xmlns:a16="http://schemas.microsoft.com/office/drawing/2014/main" id="{0B92CD24-F1E1-9345-F011-04AB765E1CB5}"/>
              </a:ext>
            </a:extLst>
          </p:cNvPr>
          <p:cNvSpPr txBox="1"/>
          <p:nvPr/>
        </p:nvSpPr>
        <p:spPr>
          <a:xfrm>
            <a:off x="1943100" y="1418826"/>
            <a:ext cx="5410200" cy="5355312"/>
          </a:xfrm>
          <a:prstGeom prst="rect">
            <a:avLst/>
          </a:prstGeom>
          <a:noFill/>
        </p:spPr>
        <p:txBody>
          <a:bodyPr wrap="square" rtlCol="0">
            <a:spAutoFit/>
          </a:bodyPr>
          <a:lstStyle/>
          <a:p>
            <a:r>
              <a:rPr lang="en-US" sz="3600" u="none" dirty="0"/>
              <a:t>Holy Water</a:t>
            </a:r>
          </a:p>
          <a:p>
            <a:r>
              <a:rPr lang="en-US" sz="3600" u="none" dirty="0"/>
              <a:t>Crucifix</a:t>
            </a:r>
          </a:p>
          <a:p>
            <a:r>
              <a:rPr lang="en-US" sz="3600" u="none" dirty="0"/>
              <a:t>Holy Statues</a:t>
            </a:r>
          </a:p>
          <a:p>
            <a:r>
              <a:rPr lang="en-US" sz="3600" u="none" dirty="0"/>
              <a:t>Pictures of Saints</a:t>
            </a:r>
          </a:p>
          <a:p>
            <a:r>
              <a:rPr lang="en-US" sz="3600" u="none" dirty="0"/>
              <a:t>Exorcized salt</a:t>
            </a:r>
          </a:p>
          <a:p>
            <a:r>
              <a:rPr lang="en-US" sz="3600" u="none" dirty="0"/>
              <a:t>Exorcized oil</a:t>
            </a:r>
          </a:p>
          <a:p>
            <a:r>
              <a:rPr lang="en-US" sz="3600" u="none" dirty="0"/>
              <a:t>Benedictine medals</a:t>
            </a:r>
          </a:p>
          <a:p>
            <a:r>
              <a:rPr lang="en-US" sz="3600" u="none" dirty="0"/>
              <a:t>Rosary/scapulars</a:t>
            </a:r>
          </a:p>
          <a:p>
            <a:r>
              <a:rPr lang="en-US" sz="3600" u="none" dirty="0"/>
              <a:t>Others…</a:t>
            </a:r>
          </a:p>
          <a:p>
            <a:endParaRPr lang="en-US" u="none" dirty="0"/>
          </a:p>
        </p:txBody>
      </p:sp>
    </p:spTree>
    <p:extLst>
      <p:ext uri="{BB962C8B-B14F-4D97-AF65-F5344CB8AC3E}">
        <p14:creationId xmlns:p14="http://schemas.microsoft.com/office/powerpoint/2010/main" val="2324653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52808-AF3C-BBD7-8478-B15DB977676C}"/>
              </a:ext>
            </a:extLst>
          </p:cNvPr>
          <p:cNvSpPr>
            <a:spLocks noGrp="1"/>
          </p:cNvSpPr>
          <p:nvPr>
            <p:ph type="title"/>
          </p:nvPr>
        </p:nvSpPr>
        <p:spPr>
          <a:xfrm>
            <a:off x="457200" y="152400"/>
            <a:ext cx="8229600" cy="1143000"/>
          </a:xfrm>
        </p:spPr>
        <p:txBody>
          <a:bodyPr/>
          <a:lstStyle/>
          <a:p>
            <a:r>
              <a:rPr lang="en-US" b="1" dirty="0">
                <a:solidFill>
                  <a:srgbClr val="FF0000"/>
                </a:solidFill>
              </a:rPr>
              <a:t>How to deal with conflicts</a:t>
            </a:r>
          </a:p>
        </p:txBody>
      </p:sp>
      <p:sp>
        <p:nvSpPr>
          <p:cNvPr id="3" name="Content Placeholder 2">
            <a:extLst>
              <a:ext uri="{FF2B5EF4-FFF2-40B4-BE49-F238E27FC236}">
                <a16:creationId xmlns:a16="http://schemas.microsoft.com/office/drawing/2014/main" id="{4614D81D-F7D9-CD30-7E55-5AB88A668537}"/>
              </a:ext>
            </a:extLst>
          </p:cNvPr>
          <p:cNvSpPr>
            <a:spLocks noGrp="1"/>
          </p:cNvSpPr>
          <p:nvPr>
            <p:ph idx="1"/>
          </p:nvPr>
        </p:nvSpPr>
        <p:spPr>
          <a:xfrm>
            <a:off x="457200" y="1447800"/>
            <a:ext cx="8534400" cy="4525963"/>
          </a:xfrm>
        </p:spPr>
        <p:txBody>
          <a:bodyPr/>
          <a:lstStyle/>
          <a:p>
            <a:r>
              <a:rPr lang="en-US" dirty="0"/>
              <a:t>Use ”I” statements not ”you” accusatory statements</a:t>
            </a:r>
          </a:p>
          <a:p>
            <a:r>
              <a:rPr lang="en-US" dirty="0"/>
              <a:t>Do not judge</a:t>
            </a:r>
          </a:p>
          <a:p>
            <a:r>
              <a:rPr lang="en-US" dirty="0"/>
              <a:t>Do not presume you know what the other is thinking and feeling</a:t>
            </a:r>
          </a:p>
          <a:p>
            <a:r>
              <a:rPr lang="en-US" dirty="0"/>
              <a:t>Communicate, communicate, communicate</a:t>
            </a:r>
          </a:p>
          <a:p>
            <a:r>
              <a:rPr lang="en-US" dirty="0"/>
              <a:t>Forgive again and again and again: </a:t>
            </a:r>
          </a:p>
          <a:p>
            <a:pPr marL="914400" lvl="2" indent="0">
              <a:buNone/>
            </a:pPr>
            <a:r>
              <a:rPr lang="en-US" sz="2800" dirty="0"/>
              <a:t>77 times 7 times</a:t>
            </a:r>
          </a:p>
          <a:p>
            <a:pPr marL="0" indent="0">
              <a:buNone/>
            </a:pPr>
            <a:endParaRPr lang="en-US" dirty="0"/>
          </a:p>
        </p:txBody>
      </p:sp>
    </p:spTree>
    <p:extLst>
      <p:ext uri="{BB962C8B-B14F-4D97-AF65-F5344CB8AC3E}">
        <p14:creationId xmlns:p14="http://schemas.microsoft.com/office/powerpoint/2010/main" val="1589054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B4D37-4B24-7420-A44A-3925DA919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BB76CE-3516-57E8-59BB-4DEECB3C3192}"/>
              </a:ext>
            </a:extLst>
          </p:cNvPr>
          <p:cNvSpPr>
            <a:spLocks noGrp="1"/>
          </p:cNvSpPr>
          <p:nvPr>
            <p:ph type="title"/>
          </p:nvPr>
        </p:nvSpPr>
        <p:spPr>
          <a:xfrm>
            <a:off x="457200" y="152400"/>
            <a:ext cx="8229600" cy="1143000"/>
          </a:xfrm>
        </p:spPr>
        <p:txBody>
          <a:bodyPr/>
          <a:lstStyle/>
          <a:p>
            <a:r>
              <a:rPr lang="en-US" b="1" dirty="0">
                <a:solidFill>
                  <a:srgbClr val="FF0000"/>
                </a:solidFill>
              </a:rPr>
              <a:t>How to deal with conflicts (</a:t>
            </a:r>
            <a:r>
              <a:rPr lang="en-US" b="1" dirty="0" err="1">
                <a:solidFill>
                  <a:srgbClr val="FF0000"/>
                </a:solidFill>
              </a:rPr>
              <a:t>cont</a:t>
            </a:r>
            <a:r>
              <a:rPr lang="en-US" b="1" dirty="0">
                <a:solidFill>
                  <a:srgbClr val="FF0000"/>
                </a:solidFill>
              </a:rPr>
              <a:t>)</a:t>
            </a:r>
          </a:p>
        </p:txBody>
      </p:sp>
      <p:sp>
        <p:nvSpPr>
          <p:cNvPr id="3" name="Content Placeholder 2">
            <a:extLst>
              <a:ext uri="{FF2B5EF4-FFF2-40B4-BE49-F238E27FC236}">
                <a16:creationId xmlns:a16="http://schemas.microsoft.com/office/drawing/2014/main" id="{1155AE2A-715A-C152-1611-340AC8DB1862}"/>
              </a:ext>
            </a:extLst>
          </p:cNvPr>
          <p:cNvSpPr>
            <a:spLocks noGrp="1"/>
          </p:cNvSpPr>
          <p:nvPr>
            <p:ph idx="1"/>
          </p:nvPr>
        </p:nvSpPr>
        <p:spPr>
          <a:xfrm>
            <a:off x="381000" y="1524000"/>
            <a:ext cx="8534400" cy="4525963"/>
          </a:xfrm>
        </p:spPr>
        <p:txBody>
          <a:bodyPr/>
          <a:lstStyle/>
          <a:p>
            <a:r>
              <a:rPr lang="en-US" dirty="0"/>
              <a:t>Have realistic expectations: Any real, lasting relationship requires hard work and is difficult</a:t>
            </a:r>
          </a:p>
          <a:p>
            <a:r>
              <a:rPr lang="en-US" dirty="0"/>
              <a:t>Obedience to family roles</a:t>
            </a:r>
          </a:p>
          <a:p>
            <a:r>
              <a:rPr lang="en-US" dirty="0"/>
              <a:t>Love is not a feeling; it is a choice/act of the will</a:t>
            </a:r>
          </a:p>
          <a:p>
            <a:r>
              <a:rPr lang="en-US" dirty="0"/>
              <a:t>Being upset and angry doesn’t mean you don’t love someone</a:t>
            </a:r>
          </a:p>
          <a:p>
            <a:r>
              <a:rPr lang="en-US" dirty="0"/>
              <a:t>But don’t go to bed angry</a:t>
            </a:r>
          </a:p>
          <a:p>
            <a:pPr marL="0" indent="0">
              <a:buNone/>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795523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E3C3A-FE96-957F-2693-67EC64255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24EC88-2FF2-D63D-82D6-9AD01E69182D}"/>
              </a:ext>
            </a:extLst>
          </p:cNvPr>
          <p:cNvSpPr>
            <a:spLocks noGrp="1"/>
          </p:cNvSpPr>
          <p:nvPr>
            <p:ph type="title"/>
          </p:nvPr>
        </p:nvSpPr>
        <p:spPr>
          <a:xfrm>
            <a:off x="304800" y="914400"/>
            <a:ext cx="8229600" cy="1143000"/>
          </a:xfrm>
        </p:spPr>
        <p:txBody>
          <a:bodyPr/>
          <a:lstStyle/>
          <a:p>
            <a:r>
              <a:rPr lang="en-US" sz="6000" dirty="0">
                <a:solidFill>
                  <a:srgbClr val="FF0000"/>
                </a:solidFill>
              </a:rPr>
              <a:t>Question </a:t>
            </a:r>
          </a:p>
        </p:txBody>
      </p:sp>
      <p:sp>
        <p:nvSpPr>
          <p:cNvPr id="3" name="Content Placeholder 2">
            <a:extLst>
              <a:ext uri="{FF2B5EF4-FFF2-40B4-BE49-F238E27FC236}">
                <a16:creationId xmlns:a16="http://schemas.microsoft.com/office/drawing/2014/main" id="{FBCEDA03-A737-078B-0F71-F290A258D6BB}"/>
              </a:ext>
            </a:extLst>
          </p:cNvPr>
          <p:cNvSpPr>
            <a:spLocks noGrp="1"/>
          </p:cNvSpPr>
          <p:nvPr>
            <p:ph idx="1"/>
          </p:nvPr>
        </p:nvSpPr>
        <p:spPr>
          <a:xfrm>
            <a:off x="571500" y="2286000"/>
            <a:ext cx="7848600" cy="4525963"/>
          </a:xfrm>
        </p:spPr>
        <p:txBody>
          <a:bodyPr/>
          <a:lstStyle/>
          <a:p>
            <a:pPr marL="0" indent="0" algn="ctr">
              <a:buNone/>
            </a:pPr>
            <a:r>
              <a:rPr lang="en-US" sz="4800" i="1" dirty="0"/>
              <a:t>If a relative is into witchcraft and the occult, should I let the person into my home? Can I be such a person’s friend?</a:t>
            </a:r>
          </a:p>
        </p:txBody>
      </p:sp>
    </p:spTree>
    <p:extLst>
      <p:ext uri="{BB962C8B-B14F-4D97-AF65-F5344CB8AC3E}">
        <p14:creationId xmlns:p14="http://schemas.microsoft.com/office/powerpoint/2010/main" val="3803444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90600"/>
            <a:ext cx="8839200" cy="3962400"/>
          </a:xfrm>
        </p:spPr>
        <p:txBody>
          <a:bodyPr/>
          <a:lstStyle/>
          <a:p>
            <a:r>
              <a:rPr lang="en-US" sz="5400" b="1" i="1" dirty="0">
                <a:solidFill>
                  <a:srgbClr val="FF0000"/>
                </a:solidFill>
              </a:rPr>
              <a:t>Demonic Infestation of Houses</a:t>
            </a:r>
            <a:endParaRPr lang="en-US" sz="4800" b="1" i="1" dirty="0">
              <a:solidFill>
                <a:srgbClr val="FF0000"/>
              </a:solidFill>
            </a:endParaRPr>
          </a:p>
        </p:txBody>
      </p:sp>
      <p:graphicFrame>
        <p:nvGraphicFramePr>
          <p:cNvPr id="3" name="Object 2"/>
          <p:cNvGraphicFramePr>
            <a:graphicFrameLocks/>
          </p:cNvGraphicFramePr>
          <p:nvPr/>
        </p:nvGraphicFramePr>
        <p:xfrm>
          <a:off x="6324600" y="4572000"/>
          <a:ext cx="1733550" cy="1463675"/>
        </p:xfrm>
        <a:graphic>
          <a:graphicData uri="http://schemas.openxmlformats.org/presentationml/2006/ole">
            <mc:AlternateContent xmlns:mc="http://schemas.openxmlformats.org/markup-compatibility/2006">
              <mc:Choice xmlns:v="urn:schemas-microsoft-com:vml" Requires="v">
                <p:oleObj name="ClipArt" r:id="rId3" imgW="3537650" imgH="3662815" progId="MS_ClipArt_Gallery.2">
                  <p:embed/>
                </p:oleObj>
              </mc:Choice>
              <mc:Fallback>
                <p:oleObj name="ClipArt" r:id="rId3" imgW="3537650" imgH="3662815" progId="MS_ClipArt_Gallery.2">
                  <p:embed/>
                  <p:pic>
                    <p:nvPicPr>
                      <p:cNvPr id="3"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572000"/>
                        <a:ext cx="1733550" cy="1463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543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oomTrashed.png"/>
          <p:cNvPicPr>
            <a:picLocks noGrp="1" noChangeAspect="1"/>
          </p:cNvPicPr>
          <p:nvPr>
            <p:ph idx="1"/>
          </p:nvPr>
        </p:nvPicPr>
        <p:blipFill>
          <a:blip r:embed="rId2">
            <a:extLst>
              <a:ext uri="{28A0092B-C50C-407E-A947-70E740481C1C}">
                <a14:useLocalDpi xmlns:a14="http://schemas.microsoft.com/office/drawing/2010/main" val="0"/>
              </a:ext>
            </a:extLst>
          </a:blip>
          <a:srcRect t="31763" b="31763"/>
          <a:stretch>
            <a:fillRect/>
          </a:stretch>
        </p:blipFill>
        <p:spPr>
          <a:xfrm>
            <a:off x="457200" y="76200"/>
            <a:ext cx="8229600" cy="6781800"/>
          </a:xfrm>
        </p:spPr>
      </p:pic>
    </p:spTree>
    <p:extLst>
      <p:ext uri="{BB962C8B-B14F-4D97-AF65-F5344CB8AC3E}">
        <p14:creationId xmlns:p14="http://schemas.microsoft.com/office/powerpoint/2010/main" val="1046364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4416-215F-EDA5-EDB3-777753599F7D}"/>
              </a:ext>
            </a:extLst>
          </p:cNvPr>
          <p:cNvSpPr>
            <a:spLocks noGrp="1"/>
          </p:cNvSpPr>
          <p:nvPr>
            <p:ph type="title"/>
          </p:nvPr>
        </p:nvSpPr>
        <p:spPr/>
        <p:txBody>
          <a:bodyPr/>
          <a:lstStyle/>
          <a:p>
            <a:r>
              <a:rPr lang="en-US" dirty="0">
                <a:solidFill>
                  <a:srgbClr val="FF0000"/>
                </a:solidFill>
              </a:rPr>
              <a:t>15 signs of a demonic presence </a:t>
            </a:r>
            <a:br>
              <a:rPr lang="en-US" dirty="0">
                <a:solidFill>
                  <a:srgbClr val="FF0000"/>
                </a:solidFill>
              </a:rPr>
            </a:br>
            <a:r>
              <a:rPr lang="en-US" dirty="0">
                <a:solidFill>
                  <a:srgbClr val="FF0000"/>
                </a:solidFill>
              </a:rPr>
              <a:t>in the house</a:t>
            </a:r>
          </a:p>
        </p:txBody>
      </p:sp>
      <p:sp>
        <p:nvSpPr>
          <p:cNvPr id="3" name="Content Placeholder 2">
            <a:extLst>
              <a:ext uri="{FF2B5EF4-FFF2-40B4-BE49-F238E27FC236}">
                <a16:creationId xmlns:a16="http://schemas.microsoft.com/office/drawing/2014/main" id="{D1D90AFC-CE60-D8CE-C676-581FCA5787D3}"/>
              </a:ext>
            </a:extLst>
          </p:cNvPr>
          <p:cNvSpPr>
            <a:spLocks noGrp="1"/>
          </p:cNvSpPr>
          <p:nvPr>
            <p:ph idx="1"/>
          </p:nvPr>
        </p:nvSpPr>
        <p:spPr>
          <a:xfrm>
            <a:off x="457200" y="1600200"/>
            <a:ext cx="8458200" cy="4525963"/>
          </a:xfrm>
        </p:spPr>
        <p:txBody>
          <a:bodyPr/>
          <a:lstStyle/>
          <a:p>
            <a:r>
              <a:rPr lang="en-US" dirty="0"/>
              <a:t>Horrible smells like a rotting dead animal</a:t>
            </a:r>
          </a:p>
          <a:p>
            <a:r>
              <a:rPr lang="en-US" dirty="0"/>
              <a:t>Great temperature drops in areas of the house; </a:t>
            </a:r>
          </a:p>
          <a:p>
            <a:r>
              <a:rPr lang="en-US" dirty="0"/>
              <a:t>Doors/windows inexplicably closing &amp; opening</a:t>
            </a:r>
          </a:p>
          <a:p>
            <a:r>
              <a:rPr lang="en-US" dirty="0"/>
              <a:t>Electronics going haywire</a:t>
            </a:r>
          </a:p>
          <a:p>
            <a:r>
              <a:rPr lang="en-US" dirty="0"/>
              <a:t>Dogs howling in a frightened tone</a:t>
            </a:r>
          </a:p>
          <a:p>
            <a:r>
              <a:rPr lang="en-US" dirty="0"/>
              <a:t>Objects moving without explanation or disappearing</a:t>
            </a:r>
          </a:p>
          <a:p>
            <a:r>
              <a:rPr lang="en-US" dirty="0"/>
              <a:t>Thumping and banging sounds which have no apparent origin</a:t>
            </a:r>
          </a:p>
          <a:p>
            <a:r>
              <a:rPr lang="en-US" dirty="0"/>
              <a:t>Globes of light crossing the room</a:t>
            </a:r>
          </a:p>
          <a:p>
            <a:r>
              <a:rPr lang="en-US" dirty="0"/>
              <a:t>Dark shadowy figures or "shadow men" </a:t>
            </a:r>
          </a:p>
          <a:p>
            <a:r>
              <a:rPr lang="en-US" dirty="0"/>
              <a:t>People being inexplicably shoved or pushed, including on stairs</a:t>
            </a:r>
          </a:p>
          <a:p>
            <a:r>
              <a:rPr lang="en-US" dirty="0"/>
              <a:t>Whistling or ugly voices calling to people</a:t>
            </a:r>
          </a:p>
          <a:p>
            <a:r>
              <a:rPr lang="en-US" dirty="0"/>
              <a:t>An overwhelming sense of fear and/or nausea</a:t>
            </a:r>
          </a:p>
          <a:p>
            <a:r>
              <a:rPr lang="en-US" dirty="0"/>
              <a:t>Messages to "Stop" (if prayers are being said) or "Get Out" conveyed perhaps scrawled on a mirror or heard verbally</a:t>
            </a:r>
          </a:p>
          <a:p>
            <a:r>
              <a:rPr lang="en-US" dirty="0"/>
              <a:t>A feeling one's body is being touched or even scratched or bruised</a:t>
            </a:r>
            <a:br>
              <a:rPr lang="en-US" dirty="0"/>
            </a:br>
            <a:endParaRPr lang="en-US" dirty="0"/>
          </a:p>
        </p:txBody>
      </p:sp>
    </p:spTree>
    <p:extLst>
      <p:ext uri="{BB962C8B-B14F-4D97-AF65-F5344CB8AC3E}">
        <p14:creationId xmlns:p14="http://schemas.microsoft.com/office/powerpoint/2010/main" val="1962752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10886" y="1219200"/>
            <a:ext cx="9067800" cy="4724399"/>
          </a:xfrm>
        </p:spPr>
        <p:txBody>
          <a:bodyPr/>
          <a:lstStyle/>
          <a:p>
            <a:pPr eaLnBrk="1" hangingPunct="1"/>
            <a:r>
              <a:rPr lang="en-US" sz="6000" b="1" dirty="0">
                <a:solidFill>
                  <a:srgbClr val="FF0000"/>
                </a:solidFill>
              </a:rPr>
              <a:t>Satan Attacks the Family</a:t>
            </a:r>
            <a:br>
              <a:rPr lang="en-US" sz="6000" b="1" dirty="0">
                <a:solidFill>
                  <a:srgbClr val="FF0000"/>
                </a:solidFill>
              </a:rPr>
            </a:br>
            <a:br>
              <a:rPr lang="en-US" sz="5400" b="1" dirty="0"/>
            </a:br>
            <a:endParaRPr lang="en-US" sz="1800" i="1" dirty="0"/>
          </a:p>
        </p:txBody>
      </p:sp>
      <p:graphicFrame>
        <p:nvGraphicFramePr>
          <p:cNvPr id="3" name="Object 1">
            <a:extLst>
              <a:ext uri="{FF2B5EF4-FFF2-40B4-BE49-F238E27FC236}">
                <a16:creationId xmlns:a16="http://schemas.microsoft.com/office/drawing/2014/main" id="{921657C9-4B5B-5745-B001-DB439F45CC54}"/>
              </a:ext>
            </a:extLst>
          </p:cNvPr>
          <p:cNvGraphicFramePr>
            <a:graphicFrameLocks/>
          </p:cNvGraphicFramePr>
          <p:nvPr>
            <p:extLst>
              <p:ext uri="{D42A27DB-BD31-4B8C-83A1-F6EECF244321}">
                <p14:modId xmlns:p14="http://schemas.microsoft.com/office/powerpoint/2010/main" val="3032494033"/>
              </p:ext>
            </p:extLst>
          </p:nvPr>
        </p:nvGraphicFramePr>
        <p:xfrm>
          <a:off x="6651173" y="4800601"/>
          <a:ext cx="1578427" cy="1524000"/>
        </p:xfrm>
        <a:graphic>
          <a:graphicData uri="http://schemas.openxmlformats.org/presentationml/2006/ole">
            <mc:AlternateContent xmlns:mc="http://schemas.openxmlformats.org/markup-compatibility/2006">
              <mc:Choice xmlns:v="urn:schemas-microsoft-com:vml" Requires="v">
                <p:oleObj name="ClipArt" r:id="rId3" imgW="3537650" imgH="3662815" progId="">
                  <p:embed/>
                </p:oleObj>
              </mc:Choice>
              <mc:Fallback>
                <p:oleObj name="ClipArt" r:id="rId3" imgW="3537650" imgH="3662815" progId="">
                  <p:embed/>
                  <p:pic>
                    <p:nvPicPr>
                      <p:cNvPr id="3" name="Object 1">
                        <a:extLst>
                          <a:ext uri="{FF2B5EF4-FFF2-40B4-BE49-F238E27FC236}">
                            <a16:creationId xmlns:a16="http://schemas.microsoft.com/office/drawing/2014/main" id="{921657C9-4B5B-5745-B001-DB439F45CC5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1173" y="4800601"/>
                        <a:ext cx="1578427" cy="15240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658304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692EC-0C6A-C80B-F0AF-A7CD6C328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86F61B-2A37-D285-F074-453082FDCF3D}"/>
              </a:ext>
            </a:extLst>
          </p:cNvPr>
          <p:cNvSpPr>
            <a:spLocks noGrp="1"/>
          </p:cNvSpPr>
          <p:nvPr>
            <p:ph type="title"/>
          </p:nvPr>
        </p:nvSpPr>
        <p:spPr/>
        <p:txBody>
          <a:bodyPr/>
          <a:lstStyle/>
          <a:p>
            <a:r>
              <a:rPr lang="en-US" dirty="0">
                <a:solidFill>
                  <a:srgbClr val="FF0000"/>
                </a:solidFill>
              </a:rPr>
              <a:t>15 signs… (</a:t>
            </a:r>
            <a:r>
              <a:rPr lang="en-US" dirty="0" err="1">
                <a:solidFill>
                  <a:srgbClr val="FF0000"/>
                </a:solidFill>
              </a:rPr>
              <a:t>cont</a:t>
            </a:r>
            <a:r>
              <a:rPr lang="en-US" dirty="0">
                <a:solidFill>
                  <a:srgbClr val="FF0000"/>
                </a:solidFill>
              </a:rPr>
              <a:t>)</a:t>
            </a:r>
          </a:p>
        </p:txBody>
      </p:sp>
      <p:sp>
        <p:nvSpPr>
          <p:cNvPr id="3" name="Content Placeholder 2">
            <a:extLst>
              <a:ext uri="{FF2B5EF4-FFF2-40B4-BE49-F238E27FC236}">
                <a16:creationId xmlns:a16="http://schemas.microsoft.com/office/drawing/2014/main" id="{75AFCBA9-3232-F5F9-64A5-6FC7C6210463}"/>
              </a:ext>
            </a:extLst>
          </p:cNvPr>
          <p:cNvSpPr>
            <a:spLocks noGrp="1"/>
          </p:cNvSpPr>
          <p:nvPr>
            <p:ph idx="1"/>
          </p:nvPr>
        </p:nvSpPr>
        <p:spPr>
          <a:xfrm>
            <a:off x="457200" y="1295400"/>
            <a:ext cx="8458200" cy="4525963"/>
          </a:xfrm>
        </p:spPr>
        <p:txBody>
          <a:bodyPr/>
          <a:lstStyle/>
          <a:p>
            <a:r>
              <a:rPr lang="en-US" dirty="0"/>
              <a:t>Globes of light crossing the room</a:t>
            </a:r>
          </a:p>
          <a:p>
            <a:r>
              <a:rPr lang="en-US" dirty="0"/>
              <a:t>Dark shadowy figures or "shadow men" </a:t>
            </a:r>
          </a:p>
          <a:p>
            <a:r>
              <a:rPr lang="en-US" dirty="0"/>
              <a:t>People being inexplicably shoved or pushed</a:t>
            </a:r>
          </a:p>
          <a:p>
            <a:r>
              <a:rPr lang="en-US" dirty="0"/>
              <a:t>Whistling or ugly voices calling to people</a:t>
            </a:r>
          </a:p>
          <a:p>
            <a:r>
              <a:rPr lang="en-US" dirty="0"/>
              <a:t>An overwhelming sense of fear and/or nausea</a:t>
            </a:r>
          </a:p>
          <a:p>
            <a:r>
              <a:rPr lang="en-US" dirty="0"/>
              <a:t>Messages to "Stop" (if prayers are being said) or "Get Out"</a:t>
            </a:r>
          </a:p>
          <a:p>
            <a:r>
              <a:rPr lang="en-US" dirty="0"/>
              <a:t>A feeling one's body is being touched or even scratched or bruised</a:t>
            </a:r>
            <a:br>
              <a:rPr lang="en-US" dirty="0"/>
            </a:br>
            <a:endParaRPr lang="en-US" dirty="0"/>
          </a:p>
        </p:txBody>
      </p:sp>
    </p:spTree>
    <p:extLst>
      <p:ext uri="{BB962C8B-B14F-4D97-AF65-F5344CB8AC3E}">
        <p14:creationId xmlns:p14="http://schemas.microsoft.com/office/powerpoint/2010/main" val="3665401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4FD09B-9849-C644-981F-26C88078C3AD}"/>
              </a:ext>
            </a:extLst>
          </p:cNvPr>
          <p:cNvSpPr>
            <a:spLocks noGrp="1"/>
          </p:cNvSpPr>
          <p:nvPr>
            <p:ph idx="1"/>
          </p:nvPr>
        </p:nvSpPr>
        <p:spPr/>
        <p:txBody>
          <a:bodyPr/>
          <a:lstStyle/>
          <a:p>
            <a:pPr marL="0" indent="0" algn="ctr">
              <a:buNone/>
            </a:pPr>
            <a:r>
              <a:rPr lang="en-US" sz="5400" dirty="0"/>
              <a:t>Is it the </a:t>
            </a:r>
            <a:r>
              <a:rPr lang="en-US" sz="5400" dirty="0">
                <a:solidFill>
                  <a:srgbClr val="FF0000"/>
                </a:solidFill>
              </a:rPr>
              <a:t>house</a:t>
            </a:r>
            <a:r>
              <a:rPr lang="en-US" sz="5400" dirty="0"/>
              <a:t>?  </a:t>
            </a:r>
          </a:p>
          <a:p>
            <a:pPr marL="0" indent="0" algn="ctr">
              <a:buNone/>
            </a:pPr>
            <a:r>
              <a:rPr lang="en-US" sz="5400" dirty="0"/>
              <a:t>The </a:t>
            </a:r>
            <a:r>
              <a:rPr lang="en-US" sz="5400" dirty="0">
                <a:solidFill>
                  <a:srgbClr val="FF0000"/>
                </a:solidFill>
              </a:rPr>
              <a:t>people</a:t>
            </a:r>
            <a:r>
              <a:rPr lang="en-US" sz="5400" dirty="0"/>
              <a:t> in the house?  </a:t>
            </a:r>
          </a:p>
          <a:p>
            <a:pPr marL="0" indent="0" algn="ctr">
              <a:buNone/>
            </a:pPr>
            <a:r>
              <a:rPr lang="en-US" sz="5400" dirty="0"/>
              <a:t>Or </a:t>
            </a:r>
            <a:r>
              <a:rPr lang="en-US" sz="5400" dirty="0">
                <a:solidFill>
                  <a:srgbClr val="FF0000"/>
                </a:solidFill>
              </a:rPr>
              <a:t>both</a:t>
            </a:r>
            <a:r>
              <a:rPr lang="en-US" sz="5400" dirty="0"/>
              <a:t>?</a:t>
            </a:r>
          </a:p>
        </p:txBody>
      </p:sp>
    </p:spTree>
    <p:extLst>
      <p:ext uri="{BB962C8B-B14F-4D97-AF65-F5344CB8AC3E}">
        <p14:creationId xmlns:p14="http://schemas.microsoft.com/office/powerpoint/2010/main" val="1424089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E6C63-8525-C54D-A147-8CB03DB32030}"/>
              </a:ext>
            </a:extLst>
          </p:cNvPr>
          <p:cNvSpPr>
            <a:spLocks noGrp="1"/>
          </p:cNvSpPr>
          <p:nvPr>
            <p:ph type="title"/>
          </p:nvPr>
        </p:nvSpPr>
        <p:spPr>
          <a:xfrm>
            <a:off x="457200" y="685800"/>
            <a:ext cx="8229600" cy="1143000"/>
          </a:xfrm>
        </p:spPr>
        <p:txBody>
          <a:bodyPr/>
          <a:lstStyle/>
          <a:p>
            <a:r>
              <a:rPr lang="en-US" b="1" dirty="0"/>
              <a:t>Some bad histories resulting in infestation</a:t>
            </a:r>
          </a:p>
        </p:txBody>
      </p:sp>
      <p:sp>
        <p:nvSpPr>
          <p:cNvPr id="3" name="Content Placeholder 2">
            <a:extLst>
              <a:ext uri="{FF2B5EF4-FFF2-40B4-BE49-F238E27FC236}">
                <a16:creationId xmlns:a16="http://schemas.microsoft.com/office/drawing/2014/main" id="{948EC88C-7D5B-9844-B1A2-AD55F1CA3E31}"/>
              </a:ext>
            </a:extLst>
          </p:cNvPr>
          <p:cNvSpPr>
            <a:spLocks noGrp="1"/>
          </p:cNvSpPr>
          <p:nvPr>
            <p:ph idx="1"/>
          </p:nvPr>
        </p:nvSpPr>
        <p:spPr>
          <a:xfrm>
            <a:off x="533400" y="2081047"/>
            <a:ext cx="8229600" cy="4525963"/>
          </a:xfrm>
        </p:spPr>
        <p:txBody>
          <a:bodyPr/>
          <a:lstStyle/>
          <a:p>
            <a:r>
              <a:rPr lang="en-US" dirty="0"/>
              <a:t>Abortions &amp; related deaths (Brownsville Rd)</a:t>
            </a:r>
          </a:p>
          <a:p>
            <a:r>
              <a:rPr lang="en-US" dirty="0"/>
              <a:t>Occult rituals &amp; child abuse (Ohio man)</a:t>
            </a:r>
          </a:p>
          <a:p>
            <a:r>
              <a:rPr lang="en-US" dirty="0"/>
              <a:t>Drug, sex trafficking, shootout with many deaths (MD house)</a:t>
            </a:r>
          </a:p>
          <a:p>
            <a:r>
              <a:rPr lang="en-US" dirty="0"/>
              <a:t>Child abuse &amp; occult rituals (Catholic </a:t>
            </a:r>
            <a:r>
              <a:rPr lang="en-US" dirty="0" err="1"/>
              <a:t>bldg</a:t>
            </a:r>
            <a:r>
              <a:rPr lang="en-US" dirty="0"/>
              <a:t>)</a:t>
            </a:r>
          </a:p>
          <a:p>
            <a:r>
              <a:rPr lang="en-US" dirty="0"/>
              <a:t>Possessed people almost always have demons in their houses  </a:t>
            </a:r>
          </a:p>
          <a:p>
            <a:endParaRPr lang="en-US" dirty="0"/>
          </a:p>
        </p:txBody>
      </p:sp>
    </p:spTree>
    <p:extLst>
      <p:ext uri="{BB962C8B-B14F-4D97-AF65-F5344CB8AC3E}">
        <p14:creationId xmlns:p14="http://schemas.microsoft.com/office/powerpoint/2010/main" val="1998037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9DAEB-2D46-DCBC-43F1-3CD9C203B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B86A0-FB1C-D5B9-8478-52997D30F750}"/>
              </a:ext>
            </a:extLst>
          </p:cNvPr>
          <p:cNvSpPr>
            <a:spLocks noGrp="1"/>
          </p:cNvSpPr>
          <p:nvPr>
            <p:ph type="title"/>
          </p:nvPr>
        </p:nvSpPr>
        <p:spPr>
          <a:xfrm>
            <a:off x="381000" y="609600"/>
            <a:ext cx="8229600" cy="1143000"/>
          </a:xfrm>
        </p:spPr>
        <p:txBody>
          <a:bodyPr/>
          <a:lstStyle/>
          <a:p>
            <a:r>
              <a:rPr lang="en-US" sz="6000" dirty="0">
                <a:solidFill>
                  <a:srgbClr val="FF0000"/>
                </a:solidFill>
              </a:rPr>
              <a:t>Question </a:t>
            </a:r>
          </a:p>
        </p:txBody>
      </p:sp>
      <p:sp>
        <p:nvSpPr>
          <p:cNvPr id="3" name="Content Placeholder 2">
            <a:extLst>
              <a:ext uri="{FF2B5EF4-FFF2-40B4-BE49-F238E27FC236}">
                <a16:creationId xmlns:a16="http://schemas.microsoft.com/office/drawing/2014/main" id="{B8C8E664-AEDE-D557-DDA8-502998D43434}"/>
              </a:ext>
            </a:extLst>
          </p:cNvPr>
          <p:cNvSpPr>
            <a:spLocks noGrp="1"/>
          </p:cNvSpPr>
          <p:nvPr>
            <p:ph idx="1"/>
          </p:nvPr>
        </p:nvSpPr>
        <p:spPr>
          <a:xfrm>
            <a:off x="457200" y="2057400"/>
            <a:ext cx="8229600" cy="4525963"/>
          </a:xfrm>
        </p:spPr>
        <p:txBody>
          <a:bodyPr/>
          <a:lstStyle/>
          <a:p>
            <a:pPr marL="0" indent="0" algn="ctr">
              <a:buNone/>
            </a:pPr>
            <a:r>
              <a:rPr lang="en-US" sz="4800" i="1" dirty="0"/>
              <a:t>Should I buy antiques?  Could they be cursed?</a:t>
            </a:r>
          </a:p>
          <a:p>
            <a:pPr marL="0" indent="0" algn="ctr">
              <a:buNone/>
            </a:pPr>
            <a:endParaRPr lang="en-US" sz="2400" i="1" dirty="0"/>
          </a:p>
          <a:p>
            <a:pPr marL="0" indent="0" algn="ctr">
              <a:buNone/>
            </a:pPr>
            <a:r>
              <a:rPr lang="en-US" sz="4800" i="1" dirty="0"/>
              <a:t>How do I know if an object has been cursed?</a:t>
            </a:r>
          </a:p>
          <a:p>
            <a:pPr marL="0" indent="0" algn="ctr">
              <a:buNone/>
            </a:pPr>
            <a:endParaRPr lang="en-US" sz="4800" i="1" dirty="0"/>
          </a:p>
        </p:txBody>
      </p:sp>
    </p:spTree>
    <p:extLst>
      <p:ext uri="{BB962C8B-B14F-4D97-AF65-F5344CB8AC3E}">
        <p14:creationId xmlns:p14="http://schemas.microsoft.com/office/powerpoint/2010/main" val="3135032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41698-51EB-2948-9738-78E8305FEB4C}"/>
              </a:ext>
            </a:extLst>
          </p:cNvPr>
          <p:cNvSpPr>
            <a:spLocks noGrp="1"/>
          </p:cNvSpPr>
          <p:nvPr>
            <p:ph type="title"/>
          </p:nvPr>
        </p:nvSpPr>
        <p:spPr>
          <a:xfrm>
            <a:off x="701511" y="914400"/>
            <a:ext cx="7772400" cy="533400"/>
          </a:xfrm>
        </p:spPr>
        <p:txBody>
          <a:bodyPr/>
          <a:lstStyle/>
          <a:p>
            <a:r>
              <a:rPr lang="en-US" sz="2400" b="1" dirty="0"/>
              <a:t>Ohio House Infestation 2019</a:t>
            </a:r>
            <a:br>
              <a:rPr lang="en-US" dirty="0"/>
            </a:br>
            <a:endParaRPr lang="en-US" dirty="0"/>
          </a:p>
        </p:txBody>
      </p:sp>
      <p:sp>
        <p:nvSpPr>
          <p:cNvPr id="3" name="Content Placeholder 2">
            <a:extLst>
              <a:ext uri="{FF2B5EF4-FFF2-40B4-BE49-F238E27FC236}">
                <a16:creationId xmlns:a16="http://schemas.microsoft.com/office/drawing/2014/main" id="{BB7C1602-E89C-2540-B1B9-A2DDEC528A5A}"/>
              </a:ext>
            </a:extLst>
          </p:cNvPr>
          <p:cNvSpPr>
            <a:spLocks noGrp="1"/>
          </p:cNvSpPr>
          <p:nvPr>
            <p:ph idx="1"/>
          </p:nvPr>
        </p:nvSpPr>
        <p:spPr>
          <a:xfrm>
            <a:off x="685800" y="1447800"/>
            <a:ext cx="8229600" cy="4114800"/>
          </a:xfrm>
        </p:spPr>
        <p:txBody>
          <a:bodyPr/>
          <a:lstStyle/>
          <a:p>
            <a:pPr marL="0" indent="0">
              <a:buNone/>
            </a:pPr>
            <a:r>
              <a:rPr lang="en-US" sz="2000" b="1" u="sng" dirty="0"/>
              <a:t>Background:</a:t>
            </a:r>
            <a:r>
              <a:rPr lang="en-US" sz="2000" dirty="0"/>
              <a:t>  On phone call, individual “A” said family is largely not believers.  But they took over the house after the previous occupant died; he was molesting minors and also into occult practices.  He died in April and the manifestations started about in June.</a:t>
            </a:r>
          </a:p>
          <a:p>
            <a:pPr marL="0" indent="0">
              <a:buNone/>
            </a:pPr>
            <a:r>
              <a:rPr lang="en-US" sz="2000" dirty="0"/>
              <a:t>Some of symptoms: seeing dark shadowy figures; radical temperature drop in isolated places in the house e.g. from 70 to 30’s.  The dog starts barking uncontrollably.  “Voice” in basement calling to their children.  Strange noises and banging.  Some presence gets on “A”’s chest and he can’t move or barely breathe. He finally commanded it in the name of Jesus to leave and it did.  Family is terrified and they were all sleeping in one room together.</a:t>
            </a:r>
          </a:p>
          <a:p>
            <a:pPr marL="0" indent="0">
              <a:buNone/>
            </a:pPr>
            <a:r>
              <a:rPr lang="en-US" sz="2000" dirty="0"/>
              <a:t>Family heard loud bangs, heard a voice say hey and whistling and went downstairs stairs sounded like something jumped on floor above and things shook like someone did jump on floor above</a:t>
            </a:r>
          </a:p>
          <a:p>
            <a:pPr marL="0" indent="0">
              <a:buNone/>
            </a:pPr>
            <a:r>
              <a:rPr lang="en-US" sz="2000" dirty="0"/>
              <a:t>Father said something touched my daughter’s leg and daughter said she saw a small shadow figure.</a:t>
            </a:r>
          </a:p>
          <a:p>
            <a:pPr marL="0" indent="0">
              <a:buNone/>
            </a:pPr>
            <a:endParaRPr lang="en-US" dirty="0"/>
          </a:p>
        </p:txBody>
      </p:sp>
    </p:spTree>
    <p:extLst>
      <p:ext uri="{BB962C8B-B14F-4D97-AF65-F5344CB8AC3E}">
        <p14:creationId xmlns:p14="http://schemas.microsoft.com/office/powerpoint/2010/main" val="774359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F077B-708E-E444-9C64-1DE861D584BE}"/>
              </a:ext>
            </a:extLst>
          </p:cNvPr>
          <p:cNvSpPr>
            <a:spLocks noGrp="1"/>
          </p:cNvSpPr>
          <p:nvPr>
            <p:ph type="title"/>
          </p:nvPr>
        </p:nvSpPr>
        <p:spPr>
          <a:xfrm>
            <a:off x="676619" y="0"/>
            <a:ext cx="7772400" cy="1143000"/>
          </a:xfrm>
        </p:spPr>
        <p:txBody>
          <a:bodyPr/>
          <a:lstStyle/>
          <a:p>
            <a:r>
              <a:rPr lang="en-US" sz="2800" dirty="0"/>
              <a:t>Ohio House Infestation (</a:t>
            </a:r>
            <a:r>
              <a:rPr lang="en-US" sz="2800" dirty="0" err="1"/>
              <a:t>cont</a:t>
            </a:r>
            <a:r>
              <a:rPr lang="en-US" sz="2800" dirty="0"/>
              <a:t> 2)</a:t>
            </a:r>
          </a:p>
        </p:txBody>
      </p:sp>
      <p:sp>
        <p:nvSpPr>
          <p:cNvPr id="3" name="Content Placeholder 2">
            <a:extLst>
              <a:ext uri="{FF2B5EF4-FFF2-40B4-BE49-F238E27FC236}">
                <a16:creationId xmlns:a16="http://schemas.microsoft.com/office/drawing/2014/main" id="{F9967DF9-A148-7945-9684-7405F548933A}"/>
              </a:ext>
            </a:extLst>
          </p:cNvPr>
          <p:cNvSpPr>
            <a:spLocks noGrp="1"/>
          </p:cNvSpPr>
          <p:nvPr>
            <p:ph idx="1"/>
          </p:nvPr>
        </p:nvSpPr>
        <p:spPr>
          <a:xfrm>
            <a:off x="533400" y="762000"/>
            <a:ext cx="8382000" cy="5715000"/>
          </a:xfrm>
        </p:spPr>
        <p:txBody>
          <a:bodyPr/>
          <a:lstStyle/>
          <a:p>
            <a:pPr marL="0" indent="0">
              <a:buNone/>
            </a:pPr>
            <a:r>
              <a:rPr lang="en-US" sz="2000" dirty="0"/>
              <a:t>Heard kitchen drawers slam shut, walking around sounds, my wife felt breeze of air while laying in bed like something walked past her, while wife was in shower the bathtub was making creaking sounds like something was in bathtub with her (she was standing still) and sounds of something tapping on our plastic surround wall of shower while she was showering.</a:t>
            </a:r>
          </a:p>
          <a:p>
            <a:pPr marL="0" indent="0">
              <a:buNone/>
            </a:pPr>
            <a:r>
              <a:rPr lang="en-US" sz="2000" i="1" dirty="0"/>
              <a:t>Father said:</a:t>
            </a:r>
            <a:r>
              <a:rPr lang="en-US" sz="2000" dirty="0"/>
              <a:t> Today’s conversation with the local priest was bad because I felt as if he didn't believe me and the things my family and I have experienced. These things are very real, very scary, and very nasty. I feel like until someone experiences these things that they don't understand what we're going through and how they have affected everything. </a:t>
            </a:r>
          </a:p>
          <a:p>
            <a:pPr marL="0" indent="0">
              <a:buNone/>
            </a:pPr>
            <a:r>
              <a:rPr lang="en-US" sz="2000" i="1" dirty="0"/>
              <a:t>[After first priest visit] </a:t>
            </a:r>
            <a:r>
              <a:rPr lang="en-US" sz="2000" i="1" dirty="0" err="1"/>
              <a:t>Msgr</a:t>
            </a:r>
            <a:r>
              <a:rPr lang="en-US" sz="2000" i="1" dirty="0"/>
              <a:t> Stephen Rossetti asked:</a:t>
            </a:r>
          </a:p>
          <a:p>
            <a:pPr marL="0" indent="0">
              <a:buNone/>
            </a:pPr>
            <a:r>
              <a:rPr lang="en-US" sz="2000" dirty="0"/>
              <a:t>Would you say that things are somewhat better since the first time he prayed at your house or would you say they are about the same? </a:t>
            </a:r>
          </a:p>
          <a:p>
            <a:pPr marL="0" indent="0">
              <a:buNone/>
            </a:pPr>
            <a:r>
              <a:rPr lang="en-US" sz="2000" i="1" dirty="0"/>
              <a:t>Father’s response</a:t>
            </a:r>
            <a:r>
              <a:rPr lang="en-US" sz="2000" dirty="0"/>
              <a:t>: I would say things are better because before things were really bad. The sounds of walking on the floor and the sounds of banging and tapping have returned. </a:t>
            </a:r>
          </a:p>
          <a:p>
            <a:pPr marL="0" indent="0">
              <a:buNone/>
            </a:pPr>
            <a:endParaRPr lang="en-US" sz="2000" dirty="0"/>
          </a:p>
        </p:txBody>
      </p:sp>
    </p:spTree>
    <p:extLst>
      <p:ext uri="{BB962C8B-B14F-4D97-AF65-F5344CB8AC3E}">
        <p14:creationId xmlns:p14="http://schemas.microsoft.com/office/powerpoint/2010/main" val="16861426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371600"/>
            <a:ext cx="8534400" cy="1143000"/>
          </a:xfrm>
        </p:spPr>
        <p:txBody>
          <a:bodyPr/>
          <a:lstStyle/>
          <a:p>
            <a:r>
              <a:rPr lang="en-US" sz="6000" dirty="0">
                <a:solidFill>
                  <a:srgbClr val="FF0000"/>
                </a:solidFill>
              </a:rPr>
              <a:t>Questions</a:t>
            </a:r>
          </a:p>
        </p:txBody>
      </p:sp>
      <p:sp>
        <p:nvSpPr>
          <p:cNvPr id="3" name="Content Placeholder 2"/>
          <p:cNvSpPr>
            <a:spLocks noGrp="1"/>
          </p:cNvSpPr>
          <p:nvPr>
            <p:ph idx="1"/>
          </p:nvPr>
        </p:nvSpPr>
        <p:spPr>
          <a:xfrm>
            <a:off x="457200" y="2819400"/>
            <a:ext cx="8305800" cy="4525963"/>
          </a:xfrm>
        </p:spPr>
        <p:txBody>
          <a:bodyPr/>
          <a:lstStyle/>
          <a:p>
            <a:pPr marL="0" indent="0" algn="ctr">
              <a:buNone/>
            </a:pPr>
            <a:r>
              <a:rPr lang="en-US" sz="4800" dirty="0"/>
              <a:t>Can I bless my own home?</a:t>
            </a:r>
          </a:p>
          <a:p>
            <a:pPr marL="0" indent="0" algn="ctr">
              <a:buNone/>
            </a:pPr>
            <a:r>
              <a:rPr lang="en-US" sz="4800" dirty="0"/>
              <a:t>Is an exorcism of place the same as a house blessing?</a:t>
            </a:r>
          </a:p>
        </p:txBody>
      </p:sp>
    </p:spTree>
    <p:extLst>
      <p:ext uri="{BB962C8B-B14F-4D97-AF65-F5344CB8AC3E}">
        <p14:creationId xmlns:p14="http://schemas.microsoft.com/office/powerpoint/2010/main" val="969161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7FB54-A6E3-E749-8AC2-030A92942D20}"/>
              </a:ext>
            </a:extLst>
          </p:cNvPr>
          <p:cNvSpPr>
            <a:spLocks noGrp="1"/>
          </p:cNvSpPr>
          <p:nvPr>
            <p:ph type="title"/>
          </p:nvPr>
        </p:nvSpPr>
        <p:spPr/>
        <p:txBody>
          <a:bodyPr/>
          <a:lstStyle/>
          <a:p>
            <a:r>
              <a:rPr lang="en-US" dirty="0"/>
              <a:t>Do house blessings “work”?</a:t>
            </a:r>
          </a:p>
        </p:txBody>
      </p:sp>
      <p:sp>
        <p:nvSpPr>
          <p:cNvPr id="3" name="Content Placeholder 2">
            <a:extLst>
              <a:ext uri="{FF2B5EF4-FFF2-40B4-BE49-F238E27FC236}">
                <a16:creationId xmlns:a16="http://schemas.microsoft.com/office/drawing/2014/main" id="{D03FB306-7877-C941-A9C5-134FC05F8D11}"/>
              </a:ext>
            </a:extLst>
          </p:cNvPr>
          <p:cNvSpPr>
            <a:spLocks noGrp="1"/>
          </p:cNvSpPr>
          <p:nvPr>
            <p:ph idx="1"/>
          </p:nvPr>
        </p:nvSpPr>
        <p:spPr>
          <a:xfrm>
            <a:off x="609600" y="1295400"/>
            <a:ext cx="8229600" cy="4525963"/>
          </a:xfrm>
        </p:spPr>
        <p:txBody>
          <a:bodyPr/>
          <a:lstStyle/>
          <a:p>
            <a:pPr marL="0" indent="0">
              <a:buNone/>
            </a:pPr>
            <a:r>
              <a:rPr lang="en-US" dirty="0">
                <a:solidFill>
                  <a:srgbClr val="FF0000"/>
                </a:solidFill>
              </a:rPr>
              <a:t>Conversation with a possessed woman:</a:t>
            </a:r>
          </a:p>
          <a:p>
            <a:pPr marL="0" indent="0">
              <a:buNone/>
            </a:pPr>
            <a:endParaRPr lang="en-US" sz="1000" dirty="0"/>
          </a:p>
          <a:p>
            <a:pPr marL="0" indent="0">
              <a:buNone/>
            </a:pPr>
            <a:r>
              <a:rPr lang="en-US" dirty="0"/>
              <a:t>Possessed Woman: </a:t>
            </a:r>
            <a:r>
              <a:rPr lang="en-US" i="1" dirty="0"/>
              <a:t>Did you do something to my room?</a:t>
            </a:r>
          </a:p>
          <a:p>
            <a:pPr marL="0" indent="0">
              <a:buNone/>
            </a:pPr>
            <a:r>
              <a:rPr lang="en-US" dirty="0"/>
              <a:t>Priest-exorcist: </a:t>
            </a:r>
            <a:r>
              <a:rPr lang="en-US" i="1" dirty="0"/>
              <a:t>Why do you ask?</a:t>
            </a:r>
          </a:p>
          <a:p>
            <a:pPr marL="0" indent="0">
              <a:buNone/>
            </a:pPr>
            <a:r>
              <a:rPr lang="en-US" dirty="0"/>
              <a:t>Possessed Woman: </a:t>
            </a:r>
            <a:r>
              <a:rPr lang="en-US" i="1" dirty="0"/>
              <a:t>You blessed my room.</a:t>
            </a:r>
          </a:p>
          <a:p>
            <a:pPr marL="0" indent="0">
              <a:buNone/>
            </a:pPr>
            <a:r>
              <a:rPr lang="en-US" dirty="0"/>
              <a:t>Priest-exorcist: </a:t>
            </a:r>
            <a:r>
              <a:rPr lang="en-US" i="1" dirty="0"/>
              <a:t>How could you tell?</a:t>
            </a:r>
          </a:p>
          <a:p>
            <a:pPr marL="0" indent="0">
              <a:buNone/>
            </a:pPr>
            <a:r>
              <a:rPr lang="en-US" dirty="0"/>
              <a:t>Possessed Woman:  </a:t>
            </a:r>
            <a:r>
              <a:rPr lang="en-US" i="1" dirty="0"/>
              <a:t>Something changed.  They [the demons] hated it.  They still do.</a:t>
            </a:r>
          </a:p>
        </p:txBody>
      </p:sp>
    </p:spTree>
    <p:extLst>
      <p:ext uri="{BB962C8B-B14F-4D97-AF65-F5344CB8AC3E}">
        <p14:creationId xmlns:p14="http://schemas.microsoft.com/office/powerpoint/2010/main" val="2463984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153400" cy="4114800"/>
          </a:xfrm>
        </p:spPr>
        <p:txBody>
          <a:bodyPr/>
          <a:lstStyle/>
          <a:p>
            <a:pPr marL="0" indent="0" algn="ctr">
              <a:buNone/>
            </a:pPr>
            <a:r>
              <a:rPr lang="en-US" sz="6600" i="1" dirty="0">
                <a:solidFill>
                  <a:srgbClr val="FF0000"/>
                </a:solidFill>
              </a:rPr>
              <a:t>Question</a:t>
            </a:r>
          </a:p>
          <a:p>
            <a:pPr marL="0" indent="0" algn="ctr">
              <a:buNone/>
            </a:pPr>
            <a:endParaRPr lang="en-US" sz="2800" i="1" dirty="0"/>
          </a:p>
          <a:p>
            <a:pPr marL="0" indent="0" algn="ctr">
              <a:buNone/>
            </a:pPr>
            <a:r>
              <a:rPr lang="en-US" sz="4400" i="1" dirty="0"/>
              <a:t>Do ghosts exist?</a:t>
            </a:r>
          </a:p>
          <a:p>
            <a:pPr marL="0" indent="0" algn="ctr">
              <a:buNone/>
            </a:pPr>
            <a:endParaRPr lang="en-US" sz="2800" i="1" dirty="0"/>
          </a:p>
          <a:p>
            <a:pPr marL="0" indent="0" algn="ctr">
              <a:buNone/>
            </a:pPr>
            <a:r>
              <a:rPr lang="en-US" sz="4400" i="1" dirty="0"/>
              <a:t>How do I know if its a ghost?</a:t>
            </a:r>
          </a:p>
          <a:p>
            <a:pPr marL="0" indent="0" algn="ctr">
              <a:buNone/>
            </a:pPr>
            <a:r>
              <a:rPr lang="en-US" sz="4400" i="1" dirty="0"/>
              <a:t>What do I do about it?</a:t>
            </a:r>
          </a:p>
        </p:txBody>
      </p:sp>
    </p:spTree>
    <p:extLst>
      <p:ext uri="{BB962C8B-B14F-4D97-AF65-F5344CB8AC3E}">
        <p14:creationId xmlns:p14="http://schemas.microsoft.com/office/powerpoint/2010/main" val="3088669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ubtitle 2"/>
          <p:cNvSpPr>
            <a:spLocks noGrp="1"/>
          </p:cNvSpPr>
          <p:nvPr>
            <p:ph type="subTitle" idx="1"/>
          </p:nvPr>
        </p:nvSpPr>
        <p:spPr>
          <a:xfrm>
            <a:off x="838200" y="3048000"/>
            <a:ext cx="7315200" cy="1905000"/>
          </a:xfrm>
        </p:spPr>
        <p:txBody>
          <a:bodyPr>
            <a:normAutofit/>
          </a:bodyPr>
          <a:lstStyle/>
          <a:p>
            <a:endParaRPr lang="en-US" sz="2800" b="1" dirty="0">
              <a:solidFill>
                <a:schemeClr val="tx1"/>
              </a:solidFill>
              <a:latin typeface="Times New Roman" charset="0"/>
            </a:endParaRPr>
          </a:p>
          <a:p>
            <a:endParaRPr lang="en-US" sz="2800" b="1" dirty="0">
              <a:solidFill>
                <a:schemeClr val="tx1"/>
              </a:solidFill>
              <a:latin typeface="Times New Roman" charset="0"/>
            </a:endParaRPr>
          </a:p>
          <a:p>
            <a:endParaRPr lang="en-US" sz="2800" b="1" dirty="0">
              <a:solidFill>
                <a:schemeClr val="tx1"/>
              </a:solidFill>
              <a:latin typeface="Times New Roman" charset="0"/>
            </a:endParaRPr>
          </a:p>
        </p:txBody>
      </p:sp>
      <p:sp>
        <p:nvSpPr>
          <p:cNvPr id="3" name="TextBox 2">
            <a:extLst>
              <a:ext uri="{FF2B5EF4-FFF2-40B4-BE49-F238E27FC236}">
                <a16:creationId xmlns:a16="http://schemas.microsoft.com/office/drawing/2014/main" id="{B0809A36-EC8E-BB0B-35C9-DC7BF7DD6A1D}"/>
              </a:ext>
            </a:extLst>
          </p:cNvPr>
          <p:cNvSpPr txBox="1"/>
          <p:nvPr/>
        </p:nvSpPr>
        <p:spPr>
          <a:xfrm>
            <a:off x="1295399" y="1524000"/>
            <a:ext cx="7848601" cy="4062651"/>
          </a:xfrm>
          <a:prstGeom prst="rect">
            <a:avLst/>
          </a:prstGeom>
          <a:noFill/>
        </p:spPr>
        <p:txBody>
          <a:bodyPr wrap="square" rtlCol="0">
            <a:spAutoFit/>
          </a:bodyPr>
          <a:lstStyle/>
          <a:p>
            <a:endParaRPr lang="en-US" u="none" dirty="0"/>
          </a:p>
          <a:p>
            <a:r>
              <a:rPr lang="en-US" sz="4000" u="none" dirty="0"/>
              <a:t>*Unforgiveness</a:t>
            </a:r>
          </a:p>
          <a:p>
            <a:r>
              <a:rPr lang="en-US" sz="4000" u="none" dirty="0"/>
              <a:t>*Anger</a:t>
            </a:r>
          </a:p>
          <a:p>
            <a:r>
              <a:rPr lang="en-US" sz="4000" u="none" dirty="0"/>
              <a:t>*Victim mentality</a:t>
            </a:r>
          </a:p>
          <a:p>
            <a:r>
              <a:rPr lang="en-US" sz="4000" u="none" dirty="0"/>
              <a:t>*Fear</a:t>
            </a:r>
          </a:p>
          <a:p>
            <a:r>
              <a:rPr lang="en-US" sz="4000" u="none" dirty="0"/>
              <a:t>*Isolation</a:t>
            </a:r>
          </a:p>
          <a:p>
            <a:r>
              <a:rPr lang="en-US" sz="4000" u="none" dirty="0"/>
              <a:t>*Judgmentalism</a:t>
            </a:r>
            <a:endParaRPr lang="en-US" u="none" dirty="0"/>
          </a:p>
        </p:txBody>
      </p:sp>
      <p:sp>
        <p:nvSpPr>
          <p:cNvPr id="4" name="TextBox 3">
            <a:extLst>
              <a:ext uri="{FF2B5EF4-FFF2-40B4-BE49-F238E27FC236}">
                <a16:creationId xmlns:a16="http://schemas.microsoft.com/office/drawing/2014/main" id="{49D0373F-EFD8-C85A-463C-836ADA9FE75F}"/>
              </a:ext>
            </a:extLst>
          </p:cNvPr>
          <p:cNvSpPr txBox="1"/>
          <p:nvPr/>
        </p:nvSpPr>
        <p:spPr>
          <a:xfrm>
            <a:off x="1217482" y="693003"/>
            <a:ext cx="7904747" cy="830997"/>
          </a:xfrm>
          <a:prstGeom prst="rect">
            <a:avLst/>
          </a:prstGeom>
          <a:noFill/>
        </p:spPr>
        <p:txBody>
          <a:bodyPr wrap="square" rtlCol="0">
            <a:spAutoFit/>
          </a:bodyPr>
          <a:lstStyle/>
          <a:p>
            <a:pPr algn="ctr"/>
            <a:r>
              <a:rPr lang="en-US" sz="4800" b="1" u="none" dirty="0">
                <a:solidFill>
                  <a:srgbClr val="FF0000"/>
                </a:solidFill>
              </a:rPr>
              <a:t>Demons feed off:</a:t>
            </a:r>
          </a:p>
        </p:txBody>
      </p:sp>
    </p:spTree>
    <p:extLst>
      <p:ext uri="{BB962C8B-B14F-4D97-AF65-F5344CB8AC3E}">
        <p14:creationId xmlns:p14="http://schemas.microsoft.com/office/powerpoint/2010/main" val="1154598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43A5A-BF39-534D-8CF1-47DD0ABD3022}"/>
              </a:ext>
            </a:extLst>
          </p:cNvPr>
          <p:cNvSpPr>
            <a:spLocks noGrp="1"/>
          </p:cNvSpPr>
          <p:nvPr>
            <p:ph type="title"/>
          </p:nvPr>
        </p:nvSpPr>
        <p:spPr>
          <a:xfrm>
            <a:off x="3886200" y="669272"/>
            <a:ext cx="4939868" cy="702328"/>
          </a:xfrm>
        </p:spPr>
        <p:txBody>
          <a:bodyPr anchor="b">
            <a:normAutofit fontScale="90000"/>
          </a:bodyPr>
          <a:lstStyle/>
          <a:p>
            <a:r>
              <a:rPr lang="en-US" dirty="0"/>
              <a:t>   SMC app &amp; website</a:t>
            </a:r>
          </a:p>
        </p:txBody>
      </p:sp>
      <p:sp>
        <p:nvSpPr>
          <p:cNvPr id="9" name="Content Placeholder 8">
            <a:extLst>
              <a:ext uri="{FF2B5EF4-FFF2-40B4-BE49-F238E27FC236}">
                <a16:creationId xmlns:a16="http://schemas.microsoft.com/office/drawing/2014/main" id="{C97B898D-091A-481B-882C-A34365BD6654}"/>
              </a:ext>
            </a:extLst>
          </p:cNvPr>
          <p:cNvSpPr>
            <a:spLocks noGrp="1"/>
          </p:cNvSpPr>
          <p:nvPr>
            <p:ph idx="1"/>
          </p:nvPr>
        </p:nvSpPr>
        <p:spPr>
          <a:xfrm>
            <a:off x="3886201" y="1600200"/>
            <a:ext cx="5257800" cy="4588528"/>
          </a:xfrm>
        </p:spPr>
        <p:txBody>
          <a:bodyPr>
            <a:normAutofit fontScale="92500"/>
          </a:bodyPr>
          <a:lstStyle/>
          <a:p>
            <a:r>
              <a:rPr lang="en-US" sz="3600" dirty="0"/>
              <a:t>Download APP:  </a:t>
            </a:r>
          </a:p>
          <a:p>
            <a:pPr marL="0" indent="0">
              <a:buNone/>
            </a:pPr>
            <a:r>
              <a:rPr lang="en-US" sz="3600" dirty="0"/>
              <a:t>      “</a:t>
            </a:r>
            <a:r>
              <a:rPr lang="en-US" sz="3600" i="1" dirty="0"/>
              <a:t>Catholic Exorcism</a:t>
            </a:r>
            <a:r>
              <a:rPr lang="en-US" sz="3600" dirty="0"/>
              <a:t>”</a:t>
            </a:r>
          </a:p>
          <a:p>
            <a:r>
              <a:rPr lang="en-US" sz="3600" dirty="0"/>
              <a:t>Go to: </a:t>
            </a:r>
            <a:r>
              <a:rPr lang="en-US" sz="2600" dirty="0">
                <a:hlinkClick r:id="rId2"/>
              </a:rPr>
              <a:t>www.catholicexorcism.org</a:t>
            </a:r>
            <a:endParaRPr lang="en-US" dirty="0"/>
          </a:p>
          <a:p>
            <a:r>
              <a:rPr lang="en-US" sz="3600" dirty="0"/>
              <a:t>Monthly online deliverance sessions:  next is Sept 28th</a:t>
            </a:r>
            <a:endParaRPr lang="en-US" sz="3600" baseline="30000" dirty="0"/>
          </a:p>
          <a:p>
            <a:r>
              <a:rPr lang="en-US" sz="3600" dirty="0"/>
              <a:t>See our “Pray With Me” short videos on our APP/Website</a:t>
            </a:r>
          </a:p>
          <a:p>
            <a:pPr marL="0" indent="0">
              <a:buNone/>
            </a:pPr>
            <a:endParaRPr lang="en-US" sz="3600" dirty="0"/>
          </a:p>
        </p:txBody>
      </p:sp>
      <p:pic>
        <p:nvPicPr>
          <p:cNvPr id="5" name="Content Placeholder 4" descr="A picture containing text, person&#10;&#10;Description automatically generated">
            <a:extLst>
              <a:ext uri="{FF2B5EF4-FFF2-40B4-BE49-F238E27FC236}">
                <a16:creationId xmlns:a16="http://schemas.microsoft.com/office/drawing/2014/main" id="{166E7EC8-697A-CB48-9BD3-E95F05C1FA91}"/>
              </a:ext>
            </a:extLst>
          </p:cNvPr>
          <p:cNvPicPr>
            <a:picLocks noChangeAspect="1"/>
          </p:cNvPicPr>
          <p:nvPr/>
        </p:nvPicPr>
        <p:blipFill rotWithShape="1">
          <a:blip r:embed="rId3">
            <a:extLst>
              <a:ext uri="{28A0092B-C50C-407E-A947-70E740481C1C}">
                <a14:useLocalDpi xmlns:a14="http://schemas.microsoft.com/office/drawing/2010/main" val="0"/>
              </a:ext>
            </a:extLst>
          </a:blip>
          <a:srcRect t="18385" b="14021"/>
          <a:stretch/>
        </p:blipFill>
        <p:spPr>
          <a:xfrm rot="5400000">
            <a:off x="-1485900" y="1485900"/>
            <a:ext cx="6858000" cy="3886200"/>
          </a:xfrm>
          <a:prstGeom prst="rect">
            <a:avLst/>
          </a:prstGeom>
          <a:effectLst/>
        </p:spPr>
      </p:pic>
    </p:spTree>
    <p:extLst>
      <p:ext uri="{BB962C8B-B14F-4D97-AF65-F5344CB8AC3E}">
        <p14:creationId xmlns:p14="http://schemas.microsoft.com/office/powerpoint/2010/main" val="3409367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2523" y="1447800"/>
            <a:ext cx="8578954" cy="4803366"/>
          </a:xfrm>
          <a:prstGeom prst="rect">
            <a:avLst/>
          </a:prstGeom>
        </p:spPr>
        <p:txBody>
          <a:bodyPr lIns="0" tIns="0" rIns="0" bIns="0" rtlCol="0" anchor="t">
            <a:spAutoFit/>
          </a:bodyPr>
          <a:lstStyle/>
          <a:p>
            <a:pPr>
              <a:lnSpc>
                <a:spcPts val="2238"/>
              </a:lnSpc>
            </a:pPr>
            <a:r>
              <a:rPr lang="en-US" u="none" dirty="0">
                <a:solidFill>
                  <a:srgbClr val="AD6141"/>
                </a:solidFill>
                <a:latin typeface="Georgia Pro Bold Italics"/>
              </a:rPr>
              <a:t>Note</a:t>
            </a:r>
            <a:r>
              <a:rPr lang="en-US" u="none" dirty="0">
                <a:solidFill>
                  <a:srgbClr val="AD6141"/>
                </a:solidFill>
                <a:latin typeface="Georgia Pro Italics"/>
              </a:rPr>
              <a:t>: Forgiveness does not mean that what the person did to harm someone was okay. It also does not mean the one hurt should have “warm feelings” about the other person. Rather, it is an act of the will to let go of the hurt and to will the good of the other. Demons feed off unforgiveness. Unforgiveness can </a:t>
            </a:r>
            <a:r>
              <a:rPr lang="en-US" u="none" dirty="0" err="1">
                <a:solidFill>
                  <a:srgbClr val="AD6141"/>
                </a:solidFill>
                <a:latin typeface="Georgia Pro Italics"/>
              </a:rPr>
              <a:t>dysfunctionally</a:t>
            </a:r>
            <a:r>
              <a:rPr lang="en-US" u="none" dirty="0">
                <a:solidFill>
                  <a:srgbClr val="AD6141"/>
                </a:solidFill>
                <a:latin typeface="Georgia Pro Italics"/>
              </a:rPr>
              <a:t> bond the person to the abuser and the one harmed can remain a perpetual victim, under the control of the abuser. Forgiveness allows the person to let go of the harm, to be open to God’s healing, and to be set free.</a:t>
            </a:r>
          </a:p>
          <a:p>
            <a:pPr>
              <a:lnSpc>
                <a:spcPts val="2238"/>
              </a:lnSpc>
            </a:pPr>
            <a:endParaRPr lang="en-US" u="none" dirty="0">
              <a:solidFill>
                <a:srgbClr val="AD6141"/>
              </a:solidFill>
              <a:latin typeface="Georgia Pro Italics"/>
            </a:endParaRPr>
          </a:p>
          <a:p>
            <a:pPr>
              <a:lnSpc>
                <a:spcPts val="2518"/>
              </a:lnSpc>
            </a:pPr>
            <a:r>
              <a:rPr lang="en-US" sz="2000" u="none" dirty="0">
                <a:solidFill>
                  <a:srgbClr val="D7282F"/>
                </a:solidFill>
                <a:latin typeface="Georgia Pro Bold"/>
              </a:rPr>
              <a:t>PEOPLE</a:t>
            </a:r>
            <a:r>
              <a:rPr lang="en-US" sz="2000" u="none" dirty="0">
                <a:solidFill>
                  <a:srgbClr val="000000"/>
                </a:solidFill>
                <a:latin typeface="Georgia Pro"/>
              </a:rPr>
              <a:t>: In the name of Jesus Christ, I willingly forgive anyone who has hurt or harmed me (including N., etc...). </a:t>
            </a:r>
          </a:p>
          <a:p>
            <a:pPr>
              <a:lnSpc>
                <a:spcPts val="2518"/>
              </a:lnSpc>
            </a:pPr>
            <a:endParaRPr lang="en-US" sz="2000" u="none" dirty="0">
              <a:solidFill>
                <a:srgbClr val="000000"/>
              </a:solidFill>
              <a:latin typeface="Georgia Pro"/>
            </a:endParaRPr>
          </a:p>
          <a:p>
            <a:pPr>
              <a:lnSpc>
                <a:spcPts val="2518"/>
              </a:lnSpc>
            </a:pPr>
            <a:r>
              <a:rPr lang="en-US" sz="2000" u="none" dirty="0">
                <a:solidFill>
                  <a:srgbClr val="000000"/>
                </a:solidFill>
                <a:latin typeface="Georgia Pro"/>
              </a:rPr>
              <a:t>I forgive them from the bottom of my heart and I ask God to bless them. (3 times)</a:t>
            </a:r>
          </a:p>
          <a:p>
            <a:pPr>
              <a:lnSpc>
                <a:spcPts val="2518"/>
              </a:lnSpc>
            </a:pPr>
            <a:endParaRPr lang="en-US" sz="2000" u="none" dirty="0">
              <a:solidFill>
                <a:srgbClr val="000000"/>
              </a:solidFill>
              <a:latin typeface="Georgia Pro"/>
            </a:endParaRPr>
          </a:p>
          <a:p>
            <a:pPr>
              <a:lnSpc>
                <a:spcPts val="2518"/>
              </a:lnSpc>
            </a:pPr>
            <a:r>
              <a:rPr lang="en-US" sz="2000" u="none" dirty="0">
                <a:solidFill>
                  <a:srgbClr val="000000"/>
                </a:solidFill>
                <a:latin typeface="Georgia Pro"/>
              </a:rPr>
              <a:t>I willingly forgive myself. I renounce the evil spirit of self-hatred. I accept God’s forgiveness. And I ask God to bless me. (3 times)</a:t>
            </a:r>
          </a:p>
        </p:txBody>
      </p:sp>
      <p:sp>
        <p:nvSpPr>
          <p:cNvPr id="3" name="TextBox 3"/>
          <p:cNvSpPr txBox="1"/>
          <p:nvPr/>
        </p:nvSpPr>
        <p:spPr>
          <a:xfrm>
            <a:off x="2833" y="498185"/>
            <a:ext cx="9077647" cy="602794"/>
          </a:xfrm>
          <a:prstGeom prst="rect">
            <a:avLst/>
          </a:prstGeom>
        </p:spPr>
        <p:txBody>
          <a:bodyPr lIns="0" tIns="0" rIns="0" bIns="0" rtlCol="0" anchor="t">
            <a:spAutoFit/>
          </a:bodyPr>
          <a:lstStyle/>
          <a:p>
            <a:pPr algn="ctr">
              <a:lnSpc>
                <a:spcPts val="5040"/>
              </a:lnSpc>
            </a:pPr>
            <a:r>
              <a:rPr lang="en-US" sz="3600" u="none" dirty="0">
                <a:solidFill>
                  <a:srgbClr val="000000"/>
                </a:solidFill>
                <a:latin typeface="Celandine"/>
              </a:rPr>
              <a:t>An Act of Forgiveness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3399" y="1601670"/>
            <a:ext cx="8353425" cy="4194225"/>
          </a:xfrm>
          <a:prstGeom prst="rect">
            <a:avLst/>
          </a:prstGeom>
        </p:spPr>
        <p:txBody>
          <a:bodyPr wrap="square" lIns="0" tIns="0" rIns="0" bIns="0" rtlCol="0" anchor="t">
            <a:spAutoFit/>
          </a:bodyPr>
          <a:lstStyle/>
          <a:p>
            <a:pPr algn="just">
              <a:lnSpc>
                <a:spcPts val="2550"/>
              </a:lnSpc>
            </a:pPr>
            <a:r>
              <a:rPr lang="en-US" sz="1700" u="none" dirty="0">
                <a:solidFill>
                  <a:srgbClr val="AD6141"/>
                </a:solidFill>
                <a:latin typeface="Georgia Pro Italics"/>
              </a:rPr>
              <a:t>In this prayer, we will reject specific evil spirits that may be affecting an individual or family members. The person will name them and reject them; the priest will then command them to leave. This might include the evil spirits of depression, lethargy, division, rejection, self-hatred, abuse, addiction, anger, anxiety, sexual afflictions, etc.</a:t>
            </a:r>
          </a:p>
          <a:p>
            <a:pPr algn="just">
              <a:lnSpc>
                <a:spcPts val="2700"/>
              </a:lnSpc>
            </a:pPr>
            <a:endParaRPr lang="en-US" sz="1700" u="none" dirty="0">
              <a:solidFill>
                <a:srgbClr val="AD6141"/>
              </a:solidFill>
              <a:latin typeface="Georgia Pro Italics"/>
            </a:endParaRPr>
          </a:p>
          <a:p>
            <a:pPr>
              <a:lnSpc>
                <a:spcPts val="2700"/>
              </a:lnSpc>
            </a:pPr>
            <a:r>
              <a:rPr lang="en-US" u="none" dirty="0">
                <a:solidFill>
                  <a:srgbClr val="D7282F"/>
                </a:solidFill>
                <a:latin typeface="Georgia Pro Bold"/>
              </a:rPr>
              <a:t>PEOPLE:</a:t>
            </a:r>
            <a:r>
              <a:rPr lang="en-US" u="none" dirty="0">
                <a:solidFill>
                  <a:srgbClr val="000000"/>
                </a:solidFill>
                <a:latin typeface="Georgia Pro"/>
              </a:rPr>
              <a:t> In the holy name of Jesus, I bind the evil spirits of ... (mention yours silently).</a:t>
            </a:r>
          </a:p>
          <a:p>
            <a:pPr algn="just">
              <a:lnSpc>
                <a:spcPts val="1800"/>
              </a:lnSpc>
            </a:pPr>
            <a:endParaRPr lang="en-US" u="none" dirty="0">
              <a:solidFill>
                <a:srgbClr val="000000"/>
              </a:solidFill>
              <a:latin typeface="Georgia Pro"/>
            </a:endParaRPr>
          </a:p>
          <a:p>
            <a:pPr algn="just">
              <a:lnSpc>
                <a:spcPts val="2700"/>
              </a:lnSpc>
            </a:pPr>
            <a:r>
              <a:rPr lang="en-US" u="none" dirty="0">
                <a:solidFill>
                  <a:srgbClr val="000000"/>
                </a:solidFill>
                <a:latin typeface="Georgia Pro"/>
              </a:rPr>
              <a:t>I rebuke you, I reject you, I renounce you and I cast you out. (3 times)</a:t>
            </a:r>
          </a:p>
          <a:p>
            <a:pPr algn="just">
              <a:lnSpc>
                <a:spcPts val="1800"/>
              </a:lnSpc>
            </a:pPr>
            <a:endParaRPr lang="en-US" u="none" dirty="0">
              <a:solidFill>
                <a:srgbClr val="000000"/>
              </a:solidFill>
              <a:latin typeface="Georgia Pro"/>
            </a:endParaRPr>
          </a:p>
          <a:p>
            <a:pPr algn="just">
              <a:lnSpc>
                <a:spcPts val="2700"/>
              </a:lnSpc>
            </a:pPr>
            <a:r>
              <a:rPr lang="en-US" u="none" dirty="0">
                <a:solidFill>
                  <a:srgbClr val="D7282F"/>
                </a:solidFill>
                <a:latin typeface="Georgia Pro Bold"/>
              </a:rPr>
              <a:t>PRIEST:</a:t>
            </a:r>
            <a:r>
              <a:rPr lang="en-US" u="none" dirty="0">
                <a:solidFill>
                  <a:srgbClr val="000000"/>
                </a:solidFill>
                <a:latin typeface="Georgia Pro"/>
              </a:rPr>
              <a:t> In the Most Holy Name of Jesus, by the authority of my priesthood, I invoke the keys of St. Peter and I ratify your rejection of these evil spirits and, in Jesus’ name, I cast them out! Vade retro </a:t>
            </a:r>
            <a:r>
              <a:rPr lang="en-US" u="none" dirty="0" err="1">
                <a:solidFill>
                  <a:srgbClr val="000000"/>
                </a:solidFill>
                <a:latin typeface="Georgia Pro"/>
              </a:rPr>
              <a:t>Satanas</a:t>
            </a:r>
            <a:r>
              <a:rPr lang="en-US" u="none" dirty="0">
                <a:solidFill>
                  <a:srgbClr val="000000"/>
                </a:solidFill>
                <a:latin typeface="Georgia Pro"/>
              </a:rPr>
              <a:t>.</a:t>
            </a:r>
          </a:p>
        </p:txBody>
      </p:sp>
      <p:sp>
        <p:nvSpPr>
          <p:cNvPr id="3" name="TextBox 3"/>
          <p:cNvSpPr txBox="1"/>
          <p:nvPr/>
        </p:nvSpPr>
        <p:spPr>
          <a:xfrm>
            <a:off x="0" y="855246"/>
            <a:ext cx="9077647" cy="602794"/>
          </a:xfrm>
          <a:prstGeom prst="rect">
            <a:avLst/>
          </a:prstGeom>
        </p:spPr>
        <p:txBody>
          <a:bodyPr lIns="0" tIns="0" rIns="0" bIns="0" rtlCol="0" anchor="t">
            <a:spAutoFit/>
          </a:bodyPr>
          <a:lstStyle/>
          <a:p>
            <a:pPr algn="ctr">
              <a:lnSpc>
                <a:spcPts val="5040"/>
              </a:lnSpc>
            </a:pPr>
            <a:r>
              <a:rPr lang="en-US" sz="3600" u="none" dirty="0">
                <a:solidFill>
                  <a:srgbClr val="000000"/>
                </a:solidFill>
                <a:latin typeface="Celandine"/>
              </a:rPr>
              <a:t>Prayer to Cast Out Specific Evil Spirits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5402" y="1143000"/>
            <a:ext cx="8819547" cy="5539978"/>
          </a:xfrm>
          <a:prstGeom prst="rect">
            <a:avLst/>
          </a:prstGeom>
        </p:spPr>
        <p:txBody>
          <a:bodyPr lIns="0" tIns="0" rIns="0" bIns="0" rtlCol="0" anchor="t">
            <a:spAutoFit/>
          </a:bodyPr>
          <a:lstStyle/>
          <a:p>
            <a:pPr>
              <a:lnSpc>
                <a:spcPts val="2380"/>
              </a:lnSpc>
            </a:pPr>
            <a:r>
              <a:rPr lang="en-US" sz="2000" u="none" dirty="0">
                <a:solidFill>
                  <a:srgbClr val="D7282F"/>
                </a:solidFill>
                <a:latin typeface="Georgia Pro Bold"/>
              </a:rPr>
              <a:t>PRIEST:</a:t>
            </a:r>
            <a:r>
              <a:rPr lang="en-US" sz="2000" u="none" dirty="0">
                <a:solidFill>
                  <a:srgbClr val="000000"/>
                </a:solidFill>
                <a:latin typeface="Georgia Pro"/>
              </a:rPr>
              <a:t> Heavenly Father, trusting in your overflowing generosity and mercy, we open our hearts now and offer you our specific needs. We beseech you for any physical healings needed for us or our loved ones, casting out all evil spirits of infirmity (e.g. cancer, autism, auto-immune disorders, neurological problems, COVID, long COVID, all cancers, eye and vision problems, lung problems, psychotic illnesses, kidney, liver...) We also beseech you for much needed emotional healings as well (addictions, depressions, anxieties, wounds of sexual and physical abuse, gender confusion, compulsions, anger, inner wounds, same-sex attractions, father wounds, narcissism, family conflicts and discord .....). We especially remember all those intentions sent to us or intentions that people bring with them now: (</a:t>
            </a:r>
            <a:r>
              <a:rPr lang="en-US" sz="2000" u="none" dirty="0">
                <a:solidFill>
                  <a:srgbClr val="D7282F"/>
                </a:solidFill>
                <a:latin typeface="Georgia Pro Bold Italics"/>
              </a:rPr>
              <a:t>PEOPLE</a:t>
            </a:r>
            <a:r>
              <a:rPr lang="en-US" sz="2000" u="none" dirty="0">
                <a:solidFill>
                  <a:srgbClr val="000000"/>
                </a:solidFill>
                <a:latin typeface="Georgia Pro Italics"/>
              </a:rPr>
              <a:t> now mention the healing graces they desire.)</a:t>
            </a:r>
            <a:r>
              <a:rPr lang="en-US" sz="2000" u="none" dirty="0">
                <a:solidFill>
                  <a:srgbClr val="000000"/>
                </a:solidFill>
                <a:latin typeface="Georgia Pro"/>
              </a:rPr>
              <a:t> Father, we especially bring the needs of our family members, especially our children- those who have fallen away from the faith, those who suffer in any way, especially due to family discords and conflict. May Michael, Raphael and Gabriel the archangels come to us, casting out the darkness, casting out the evil spirits of infirmity, and bringing God’s healing graces. Heal us. Sanctify us. Make us whole. In the name of Jesus be healed. In the name of Jesus be at peace.</a:t>
            </a:r>
          </a:p>
        </p:txBody>
      </p:sp>
      <p:sp>
        <p:nvSpPr>
          <p:cNvPr id="3" name="TextBox 3"/>
          <p:cNvSpPr txBox="1"/>
          <p:nvPr/>
        </p:nvSpPr>
        <p:spPr>
          <a:xfrm>
            <a:off x="66353" y="358413"/>
            <a:ext cx="9077647" cy="602794"/>
          </a:xfrm>
          <a:prstGeom prst="rect">
            <a:avLst/>
          </a:prstGeom>
        </p:spPr>
        <p:txBody>
          <a:bodyPr lIns="0" tIns="0" rIns="0" bIns="0" rtlCol="0" anchor="t">
            <a:spAutoFit/>
          </a:bodyPr>
          <a:lstStyle/>
          <a:p>
            <a:pPr algn="ctr">
              <a:lnSpc>
                <a:spcPts val="5040"/>
              </a:lnSpc>
            </a:pPr>
            <a:r>
              <a:rPr lang="en-US" sz="3600" u="none" dirty="0">
                <a:solidFill>
                  <a:srgbClr val="000000"/>
                </a:solidFill>
                <a:latin typeface="Celandine"/>
              </a:rPr>
              <a:t>Prayers for Physical &amp; Emotional Healing</a:t>
            </a:r>
          </a:p>
        </p:txBody>
      </p:sp>
    </p:spTree>
    <p:extLst>
      <p:ext uri="{BB962C8B-B14F-4D97-AF65-F5344CB8AC3E}">
        <p14:creationId xmlns:p14="http://schemas.microsoft.com/office/powerpoint/2010/main" val="13709361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Box 2"/>
          <p:cNvSpPr txBox="1"/>
          <p:nvPr/>
        </p:nvSpPr>
        <p:spPr>
          <a:xfrm>
            <a:off x="304800" y="1236095"/>
            <a:ext cx="8658646" cy="5370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2600"/>
              </a:lnSpc>
              <a:defRPr sz="3500" b="1">
                <a:solidFill>
                  <a:srgbClr val="D7282F"/>
                </a:solidFill>
                <a:latin typeface="Georgia Pro Bold"/>
                <a:ea typeface="Georgia Pro Bold"/>
                <a:cs typeface="Georgia Pro Bold"/>
                <a:sym typeface="Georgia Pro Bold"/>
              </a:defRPr>
            </a:pPr>
            <a:r>
              <a:rPr sz="1750" u="none" dirty="0"/>
              <a:t>PEOPLE:</a:t>
            </a:r>
            <a:r>
              <a:rPr sz="1750" u="none" dirty="0">
                <a:solidFill>
                  <a:srgbClr val="000000"/>
                </a:solidFill>
                <a:latin typeface="Georgia Pro"/>
                <a:ea typeface="Georgia Pro"/>
                <a:cs typeface="Georgia Pro"/>
                <a:sym typeface="Georgia Pro"/>
              </a:rPr>
              <a:t> I reject any generational curses, occult practices or evil spirits sent against me or my family members and I ask Jesus to cast them out. In his holy name, may He cast them out. (3 times)</a:t>
            </a:r>
          </a:p>
          <a:p>
            <a:pPr>
              <a:lnSpc>
                <a:spcPts val="1750"/>
              </a:lnSpc>
              <a:defRPr sz="3500">
                <a:latin typeface="Georgia Pro"/>
                <a:ea typeface="Georgia Pro"/>
                <a:cs typeface="Georgia Pro"/>
                <a:sym typeface="Georgia Pro"/>
              </a:defRPr>
            </a:pPr>
            <a:endParaRPr sz="1750" u="none" dirty="0">
              <a:solidFill>
                <a:srgbClr val="000000"/>
              </a:solidFill>
              <a:latin typeface="Georgia Pro"/>
              <a:ea typeface="Georgia Pro"/>
              <a:cs typeface="Georgia Pro"/>
              <a:sym typeface="Georgia Pro"/>
            </a:endParaRPr>
          </a:p>
          <a:p>
            <a:pPr>
              <a:lnSpc>
                <a:spcPts val="2450"/>
              </a:lnSpc>
              <a:defRPr sz="3500" b="1">
                <a:solidFill>
                  <a:srgbClr val="D7282F"/>
                </a:solidFill>
                <a:latin typeface="Georgia Pro Bold"/>
                <a:ea typeface="Georgia Pro Bold"/>
                <a:cs typeface="Georgia Pro Bold"/>
                <a:sym typeface="Georgia Pro Bold"/>
              </a:defRPr>
            </a:pPr>
            <a:r>
              <a:rPr sz="1750" u="none" dirty="0"/>
              <a:t>PRIEST:</a:t>
            </a:r>
            <a:r>
              <a:rPr sz="1750" u="none" dirty="0">
                <a:solidFill>
                  <a:srgbClr val="000000"/>
                </a:solidFill>
                <a:latin typeface="Georgia Pro"/>
                <a:ea typeface="Georgia Pro"/>
                <a:cs typeface="Georgia Pro"/>
                <a:sym typeface="Georgia Pro"/>
              </a:rPr>
              <a:t> In the name of the Lord Jesus + Christ, and by the power of his Word, I take the sword of the + Spirit and cut you all free from all generational inherited sins, weaknesses, character defects, personality traits, cellular disorders, curses, and genetic disorders. I sever all unhealthy soul-ties and forms of enmeshment and cut all bonds that are not of the Lord. I put his cross between you, your parents, your grandparents and ancestors, your siblings, your offspring, your spouse, and any unhealthy relationships that you or anyone close to you have had with others in the past. I cut all bonds of these relationships that are not of the Lord back to the beginning of time, and by the sword of the Spirit, and in the name of Jesus + Christ, I say that you are free, free to be the child of God the Lord intended you to be. (</a:t>
            </a:r>
            <a:r>
              <a:rPr sz="1750" u="none" dirty="0">
                <a:solidFill>
                  <a:srgbClr val="000000"/>
                </a:solidFill>
                <a:latin typeface="Georgia Pro Italics"/>
                <a:ea typeface="Georgia Pro Italics"/>
                <a:cs typeface="Georgia Pro Italics"/>
                <a:sym typeface="Georgia Pro Italics"/>
              </a:rPr>
              <a:t>Cabading p. 43) [Imprimatur, Cardinal Tagle]</a:t>
            </a:r>
          </a:p>
        </p:txBody>
      </p:sp>
      <p:sp>
        <p:nvSpPr>
          <p:cNvPr id="230" name="TextBox 3"/>
          <p:cNvSpPr txBox="1"/>
          <p:nvPr/>
        </p:nvSpPr>
        <p:spPr>
          <a:xfrm>
            <a:off x="95300" y="-152400"/>
            <a:ext cx="9077646" cy="10836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10000"/>
              </a:lnSpc>
              <a:defRPr sz="7200">
                <a:latin typeface="Celandine"/>
                <a:ea typeface="Celandine"/>
                <a:cs typeface="Celandine"/>
                <a:sym typeface="Celandine"/>
              </a:defRPr>
            </a:lvl1pPr>
          </a:lstStyle>
          <a:p>
            <a:r>
              <a:rPr sz="3600" u="none" dirty="0"/>
              <a:t>Prayer to Remove Generational Spirits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 name="Picture 2" descr="Picture 2"/>
          <p:cNvPicPr>
            <a:picLocks noChangeAspect="1"/>
          </p:cNvPicPr>
          <p:nvPr/>
        </p:nvPicPr>
        <p:blipFill>
          <a:blip r:embed="rId2">
            <a:alphaModFix amt="20000"/>
          </a:blip>
          <a:stretch>
            <a:fillRect/>
          </a:stretch>
        </p:blipFill>
        <p:spPr>
          <a:xfrm>
            <a:off x="5728098" y="857250"/>
            <a:ext cx="3415904" cy="5143500"/>
          </a:xfrm>
          <a:prstGeom prst="rect">
            <a:avLst/>
          </a:prstGeom>
          <a:ln w="12700">
            <a:miter lim="400000"/>
          </a:ln>
          <a:effectLst>
            <a:reflection endPos="40000" dir="5400000" sy="-100000" algn="bl" rotWithShape="0"/>
          </a:effectLst>
        </p:spPr>
      </p:pic>
      <p:sp>
        <p:nvSpPr>
          <p:cNvPr id="220" name="TextBox 8"/>
          <p:cNvSpPr txBox="1"/>
          <p:nvPr/>
        </p:nvSpPr>
        <p:spPr>
          <a:xfrm>
            <a:off x="365760" y="1464612"/>
            <a:ext cx="7650481" cy="4848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spAutoFit/>
          </a:bodyPr>
          <a:lstStyle>
            <a:lvl1pPr>
              <a:lnSpc>
                <a:spcPct val="150000"/>
              </a:lnSpc>
              <a:defRPr sz="3200">
                <a:latin typeface="Georgia"/>
                <a:ea typeface="Georgia"/>
                <a:cs typeface="Georgia"/>
                <a:sym typeface="Georgia"/>
              </a:defRPr>
            </a:lvl1pPr>
          </a:lstStyle>
          <a:p>
            <a:r>
              <a:rPr sz="1600" u="none" dirty="0"/>
              <a:t>Liberate us from all evil and all diabolic disturbance. You who through the death and resurrection of Jesus Christ, your beloved Son, has delivered us from the power of darkness and death and has translated us into Thy Kingdom of light and holiness, free our brothers/sisters now from all domain and connection to Satan and his angels. Free them of all evil forces, crush them, destroy them so that they can get well and live according to Thy most Holy Will. Deliver them from all malefices, from witchcraft, from black masses, from spells, from maledictions, from evil eye, from satanic rites, from satanic cults, from consecrations to Satan. Destroy all connections to Satan and to all people connected to Satan, living or dead. Deliver them from all diabolical infestations, from all diabolical possession, from all diabolical obsession, and from all sin or consequence of sin. Destroy all these evils in hell, that they may never torment them again or any other creature in the entire world.</a:t>
            </a:r>
          </a:p>
        </p:txBody>
      </p:sp>
      <p:sp>
        <p:nvSpPr>
          <p:cNvPr id="221" name="TextBox 10"/>
          <p:cNvSpPr txBox="1"/>
          <p:nvPr/>
        </p:nvSpPr>
        <p:spPr>
          <a:xfrm>
            <a:off x="928032" y="960059"/>
            <a:ext cx="7436039"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60" rIns="22860">
            <a:spAutoFit/>
          </a:bodyPr>
          <a:lstStyle>
            <a:lvl1pPr>
              <a:defRPr sz="6000">
                <a:latin typeface="Luminari"/>
                <a:ea typeface="Luminari"/>
                <a:cs typeface="Luminari"/>
                <a:sym typeface="Luminari"/>
              </a:defRPr>
            </a:lvl1pPr>
          </a:lstStyle>
          <a:p>
            <a:r>
              <a:rPr sz="3000" u="none" dirty="0"/>
              <a:t>Deliverance Prayer by Fr. Gabriel </a:t>
            </a:r>
            <a:r>
              <a:rPr sz="3000" u="none" dirty="0" err="1"/>
              <a:t>Amorth</a:t>
            </a:r>
            <a:endParaRPr sz="3000" u="none"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Box 8"/>
          <p:cNvSpPr txBox="1"/>
          <p:nvPr/>
        </p:nvSpPr>
        <p:spPr>
          <a:xfrm>
            <a:off x="152400" y="265922"/>
            <a:ext cx="9098280" cy="6326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spAutoFit/>
          </a:bodyPr>
          <a:lstStyle/>
          <a:p>
            <a:pPr>
              <a:lnSpc>
                <a:spcPct val="150000"/>
              </a:lnSpc>
              <a:defRPr sz="2800">
                <a:latin typeface="Georgia"/>
                <a:ea typeface="Georgia"/>
                <a:cs typeface="Georgia"/>
                <a:sym typeface="Georgia"/>
              </a:defRPr>
            </a:pPr>
            <a:r>
              <a:rPr sz="1600" u="none" dirty="0"/>
              <a:t>God the Father Almighty, I beseech Thee, in the Name of Jesus Christ our Savior and through the intercession of the Immaculate Virgin to order all unclean spirits, all the powers that molest them and their loved ones to leave them immediately, and to leave them forever and to be consigned into the everlasting hell, where they will be thrust by Saint Michael the archangel, Saint Gabriel, by Saint Raphael, by our Guardian Angels, crushed beneath the heel of the Blessed Virgin Mary our Immaculate Mother. Thou who has created man in Your own image and likeness in holiness and justice and has not forsaken him after sin, but with wise providence saved him through the mystery of the incarnation, passion, death and resurrection of Thy most beloved Son, save your servants and deliver them from evil and from the enemy's slavery; banish from them the spirit of lying, pride, lust, greed, anger, envy, gluttony, sloth, and all kinds of evil. Receive them in Thy Kingdom, open their hearts to understand Thy Gospel, so that they may live always as a child of light, may witness the truth and practice works of charity according to Thy commandments. With the breath of Thy mouth, Lord, cast the evil spirits out: order them to leave because Thy Kingdom come. Through our Lord Jesus Christ, Your Son, who is God with You in the unity of the Holy Spirit.</a:t>
            </a:r>
            <a:endParaRPr sz="1600" u="none" dirty="0">
              <a:solidFill>
                <a:srgbClr val="FFFFFF"/>
              </a:solidFill>
            </a:endParaRPr>
          </a:p>
          <a:p>
            <a:pPr>
              <a:lnSpc>
                <a:spcPct val="150000"/>
              </a:lnSpc>
              <a:defRPr sz="2800">
                <a:solidFill>
                  <a:srgbClr val="FF0000"/>
                </a:solidFill>
                <a:latin typeface="Georgia"/>
                <a:ea typeface="Georgia"/>
                <a:cs typeface="Georgia"/>
                <a:sym typeface="Georgia"/>
              </a:defRPr>
            </a:pPr>
            <a:r>
              <a:rPr sz="1600" u="none" dirty="0"/>
              <a:t>R.</a:t>
            </a:r>
            <a:r>
              <a:rPr sz="1600" u="none" dirty="0">
                <a:solidFill>
                  <a:srgbClr val="000000"/>
                </a:solidFill>
              </a:rPr>
              <a:t> Amen. </a:t>
            </a:r>
            <a:endParaRPr lang="en-US" sz="1600" u="none" dirty="0">
              <a:solidFill>
                <a:srgbClr val="000000"/>
              </a:solidFill>
            </a:endParaRPr>
          </a:p>
          <a:p>
            <a:pPr>
              <a:lnSpc>
                <a:spcPct val="150000"/>
              </a:lnSpc>
              <a:defRPr sz="2800">
                <a:solidFill>
                  <a:srgbClr val="FF0000"/>
                </a:solidFill>
                <a:latin typeface="Georgia"/>
                <a:ea typeface="Georgia"/>
                <a:cs typeface="Georgia"/>
                <a:sym typeface="Georgia"/>
              </a:defRPr>
            </a:pPr>
            <a:r>
              <a:rPr sz="1600" u="none" dirty="0">
                <a:solidFill>
                  <a:schemeClr val="tx1">
                    <a:lumMod val="95000"/>
                    <a:lumOff val="5000"/>
                  </a:schemeClr>
                </a:solidFill>
              </a:rPr>
              <a:t>The Lord free you from all evil, in the name of the + Father, and the Son and the Holy Spirit. </a:t>
            </a:r>
            <a:r>
              <a:rPr sz="1600" u="none" dirty="0">
                <a:solidFill>
                  <a:srgbClr val="FF0000"/>
                </a:solidFill>
              </a:rPr>
              <a:t>R.</a:t>
            </a:r>
            <a:r>
              <a:rPr sz="1600" u="none" dirty="0"/>
              <a:t> Amen.</a:t>
            </a:r>
          </a:p>
        </p:txBody>
      </p:sp>
      <p:pic>
        <p:nvPicPr>
          <p:cNvPr id="224" name="Picture 2" descr="Picture 2"/>
          <p:cNvPicPr>
            <a:picLocks noChangeAspect="1"/>
          </p:cNvPicPr>
          <p:nvPr/>
        </p:nvPicPr>
        <p:blipFill>
          <a:blip r:embed="rId2">
            <a:alphaModFix amt="20000"/>
          </a:blip>
          <a:stretch>
            <a:fillRect/>
          </a:stretch>
        </p:blipFill>
        <p:spPr>
          <a:xfrm>
            <a:off x="5728098" y="857250"/>
            <a:ext cx="3415904" cy="5143500"/>
          </a:xfrm>
          <a:prstGeom prst="rect">
            <a:avLst/>
          </a:prstGeom>
          <a:ln w="12700">
            <a:miter lim="400000"/>
          </a:ln>
          <a:effectLst>
            <a:reflection endPos="40000" dir="5400000" sy="-100000" algn="bl" rotWithShape="0"/>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F681-0C6F-0B90-6F34-57D2D1E58D7C}"/>
              </a:ext>
            </a:extLst>
          </p:cNvPr>
          <p:cNvSpPr>
            <a:spLocks noGrp="1"/>
          </p:cNvSpPr>
          <p:nvPr>
            <p:ph type="title"/>
          </p:nvPr>
        </p:nvSpPr>
        <p:spPr>
          <a:xfrm>
            <a:off x="454035" y="838200"/>
            <a:ext cx="2974965" cy="3962400"/>
          </a:xfrm>
        </p:spPr>
        <p:txBody>
          <a:bodyPr vert="horz" lIns="91440" tIns="45720" rIns="91440" bIns="45720" rtlCol="0" anchor="ctr">
            <a:normAutofit fontScale="90000"/>
          </a:bodyPr>
          <a:lstStyle/>
          <a:p>
            <a:pPr eaLnBrk="1" hangingPunct="1">
              <a:lnSpc>
                <a:spcPct val="90000"/>
              </a:lnSpc>
            </a:pPr>
            <a:br>
              <a:rPr lang="en-US" sz="7200" kern="1200" dirty="0">
                <a:solidFill>
                  <a:srgbClr val="FF0000"/>
                </a:solidFill>
                <a:latin typeface="+mj-lt"/>
                <a:ea typeface="+mj-ea"/>
                <a:cs typeface="+mj-cs"/>
              </a:rPr>
            </a:br>
            <a:r>
              <a:rPr lang="en-US" sz="7200" kern="1200" dirty="0">
                <a:solidFill>
                  <a:srgbClr val="FF0000"/>
                </a:solidFill>
                <a:latin typeface="+mj-lt"/>
                <a:ea typeface="+mj-ea"/>
                <a:cs typeface="+mj-cs"/>
              </a:rPr>
              <a:t>Stay in the Boat!</a:t>
            </a:r>
          </a:p>
        </p:txBody>
      </p:sp>
      <p:pic>
        <p:nvPicPr>
          <p:cNvPr id="5" name="Content Placeholder 4" descr="A painting of a ship in a storm&#10;&#10;Description automatically generated">
            <a:extLst>
              <a:ext uri="{FF2B5EF4-FFF2-40B4-BE49-F238E27FC236}">
                <a16:creationId xmlns:a16="http://schemas.microsoft.com/office/drawing/2014/main" id="{80B12B92-416A-C551-2E11-14FC83E26C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925" y="492573"/>
            <a:ext cx="4734040" cy="5880796"/>
          </a:xfrm>
          <a:prstGeom prst="rect">
            <a:avLst/>
          </a:prstGeom>
        </p:spPr>
      </p:pic>
    </p:spTree>
    <p:extLst>
      <p:ext uri="{BB962C8B-B14F-4D97-AF65-F5344CB8AC3E}">
        <p14:creationId xmlns:p14="http://schemas.microsoft.com/office/powerpoint/2010/main" val="30834137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30AD-F7F7-86EE-57B2-92EA0B49A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5DFA8-D336-0A5B-90DB-77EF6B7BA28E}"/>
              </a:ext>
            </a:extLst>
          </p:cNvPr>
          <p:cNvSpPr>
            <a:spLocks noGrp="1"/>
          </p:cNvSpPr>
          <p:nvPr>
            <p:ph type="ctrTitle"/>
          </p:nvPr>
        </p:nvSpPr>
        <p:spPr>
          <a:xfrm>
            <a:off x="304800" y="546893"/>
            <a:ext cx="8382000" cy="3110707"/>
          </a:xfrm>
        </p:spPr>
        <p:txBody>
          <a:bodyPr>
            <a:noAutofit/>
          </a:bodyPr>
          <a:lstStyle/>
          <a:p>
            <a:pPr>
              <a:defRPr/>
            </a:pPr>
            <a:br>
              <a:rPr lang="en-US" sz="8000" b="1" i="1" dirty="0">
                <a:solidFill>
                  <a:srgbClr val="FF0000"/>
                </a:solidFill>
                <a:effectLst>
                  <a:outerShdw blurRad="38100" dist="38100" dir="2700000" algn="tl">
                    <a:srgbClr val="000000">
                      <a:alpha val="43137"/>
                    </a:srgbClr>
                  </a:outerShdw>
                </a:effectLst>
                <a:ea typeface="+mj-ea"/>
                <a:cs typeface="+mj-cs"/>
              </a:rPr>
            </a:br>
            <a:r>
              <a:rPr lang="en-US" sz="8000" b="1" i="1" dirty="0">
                <a:solidFill>
                  <a:srgbClr val="FF0000"/>
                </a:solidFill>
                <a:effectLst>
                  <a:outerShdw blurRad="38100" dist="38100" dir="2700000" algn="tl">
                    <a:srgbClr val="000000">
                      <a:alpha val="43137"/>
                    </a:srgbClr>
                  </a:outerShdw>
                </a:effectLst>
                <a:ea typeface="+mj-ea"/>
                <a:cs typeface="+mj-cs"/>
              </a:rPr>
              <a:t>“Jesus is Lord.”</a:t>
            </a:r>
            <a:endParaRPr lang="en-US" sz="6600" b="1" i="1" dirty="0">
              <a:effectLst>
                <a:outerShdw blurRad="38100" dist="38100" dir="2700000" algn="tl">
                  <a:srgbClr val="000000">
                    <a:alpha val="43137"/>
                  </a:srgbClr>
                </a:outerShdw>
              </a:effectLst>
              <a:ea typeface="+mj-ea"/>
              <a:cs typeface="+mj-cs"/>
            </a:endParaRPr>
          </a:p>
        </p:txBody>
      </p:sp>
      <p:sp>
        <p:nvSpPr>
          <p:cNvPr id="16386" name="Subtitle 2">
            <a:extLst>
              <a:ext uri="{FF2B5EF4-FFF2-40B4-BE49-F238E27FC236}">
                <a16:creationId xmlns:a16="http://schemas.microsoft.com/office/drawing/2014/main" id="{36A9E85A-CAF7-6740-A391-6ECD9523738C}"/>
              </a:ext>
            </a:extLst>
          </p:cNvPr>
          <p:cNvSpPr>
            <a:spLocks noGrp="1"/>
          </p:cNvSpPr>
          <p:nvPr>
            <p:ph type="subTitle" idx="1"/>
          </p:nvPr>
        </p:nvSpPr>
        <p:spPr>
          <a:xfrm>
            <a:off x="838200" y="3048000"/>
            <a:ext cx="7315200" cy="3581400"/>
          </a:xfrm>
        </p:spPr>
        <p:txBody>
          <a:bodyPr>
            <a:normAutofit/>
          </a:bodyPr>
          <a:lstStyle/>
          <a:p>
            <a:endParaRPr lang="en-US" sz="2800" b="1" dirty="0">
              <a:solidFill>
                <a:schemeClr val="tx1"/>
              </a:solidFill>
              <a:latin typeface="Times New Roman" charset="0"/>
            </a:endParaRPr>
          </a:p>
          <a:p>
            <a:endParaRPr lang="en-US" sz="2800" b="1" dirty="0">
              <a:solidFill>
                <a:schemeClr val="tx1"/>
              </a:solidFill>
              <a:latin typeface="Times New Roman" charset="0"/>
            </a:endParaRPr>
          </a:p>
          <a:p>
            <a:endParaRPr lang="en-US" sz="2800" b="1" dirty="0">
              <a:solidFill>
                <a:schemeClr val="tx1"/>
              </a:solidFill>
              <a:latin typeface="Times New Roman" charset="0"/>
            </a:endParaRPr>
          </a:p>
        </p:txBody>
      </p:sp>
      <p:graphicFrame>
        <p:nvGraphicFramePr>
          <p:cNvPr id="5" name="Object 4">
            <a:extLst>
              <a:ext uri="{FF2B5EF4-FFF2-40B4-BE49-F238E27FC236}">
                <a16:creationId xmlns:a16="http://schemas.microsoft.com/office/drawing/2014/main" id="{1AFE4BE0-8C1C-499E-46F6-8C92ACAE2777}"/>
              </a:ext>
            </a:extLst>
          </p:cNvPr>
          <p:cNvGraphicFramePr>
            <a:graphicFrameLocks/>
          </p:cNvGraphicFramePr>
          <p:nvPr/>
        </p:nvGraphicFramePr>
        <p:xfrm>
          <a:off x="6477000" y="4229100"/>
          <a:ext cx="1504950" cy="1219200"/>
        </p:xfrm>
        <a:graphic>
          <a:graphicData uri="http://schemas.openxmlformats.org/presentationml/2006/ole">
            <mc:AlternateContent xmlns:mc="http://schemas.openxmlformats.org/markup-compatibility/2006">
              <mc:Choice xmlns:v="urn:schemas-microsoft-com:vml" Requires="v">
                <p:oleObj name="ClipArt" r:id="rId2" imgW="3537650" imgH="3662815" progId="MS_ClipArt_Gallery.2">
                  <p:embed/>
                </p:oleObj>
              </mc:Choice>
              <mc:Fallback>
                <p:oleObj name="ClipArt" r:id="rId2" imgW="3537650" imgH="3662815" progId="MS_ClipArt_Gallery.2">
                  <p:embed/>
                  <p:pic>
                    <p:nvPicPr>
                      <p:cNvPr id="5" name="Object 4">
                        <a:extLst>
                          <a:ext uri="{FF2B5EF4-FFF2-40B4-BE49-F238E27FC236}">
                            <a16:creationId xmlns:a16="http://schemas.microsoft.com/office/drawing/2014/main" id="{D896A657-B286-4841-53E8-3DBB41ADE13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229100"/>
                        <a:ext cx="1504950" cy="1219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862495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0038" y="838200"/>
            <a:ext cx="8319161" cy="6007414"/>
          </a:xfrm>
          <a:prstGeom prst="rect">
            <a:avLst/>
          </a:prstGeom>
        </p:spPr>
        <p:txBody>
          <a:bodyPr wrap="square" lIns="0" tIns="0" rIns="0" bIns="0" rtlCol="0" anchor="t">
            <a:spAutoFit/>
          </a:bodyPr>
          <a:lstStyle/>
          <a:p>
            <a:r>
              <a:rPr lang="en-US" sz="2400" u="none" dirty="0">
                <a:solidFill>
                  <a:srgbClr val="FF0000"/>
                </a:solidFill>
                <a:latin typeface="+mn-lt"/>
              </a:rPr>
              <a:t>PRIEST: </a:t>
            </a:r>
            <a:r>
              <a:rPr lang="en-US" sz="2800" u="none" dirty="0">
                <a:latin typeface="+mn-lt"/>
              </a:rPr>
              <a:t>Heavenly Father, in the Name of Jesus Christ our Lord and Savior, by the power of the Holy Spirit, we pray that the cleansing power of the precious blood of Your Son come upon us right now. Purify us and wash us clean with the blood of Jesus from the top of our heads down to the very soles of our feet. Let this blood cleanse us from any entanglement from any evil spirits we have come in contact with during our session.  May the BVM spread her mantle of protection over us always. Anoint us with the gifts of the Holy Spirit and refresh our body, soul, and spirit, and may the sign of Your holy cross drive away all evil spirits from us. In the Name of the Father + and the Son and of the Holy Spirit. Amen. </a:t>
            </a:r>
          </a:p>
          <a:p>
            <a:pPr>
              <a:lnSpc>
                <a:spcPts val="3449"/>
              </a:lnSpc>
            </a:pPr>
            <a:endParaRPr lang="en-US" sz="2300" u="none" dirty="0">
              <a:solidFill>
                <a:srgbClr val="000000"/>
              </a:solidFill>
              <a:latin typeface="Georgia Pro"/>
            </a:endParaRPr>
          </a:p>
        </p:txBody>
      </p:sp>
      <p:sp>
        <p:nvSpPr>
          <p:cNvPr id="3" name="TextBox 3"/>
          <p:cNvSpPr txBox="1"/>
          <p:nvPr/>
        </p:nvSpPr>
        <p:spPr>
          <a:xfrm>
            <a:off x="21771" y="152400"/>
            <a:ext cx="9144000" cy="602794"/>
          </a:xfrm>
          <a:prstGeom prst="rect">
            <a:avLst/>
          </a:prstGeom>
        </p:spPr>
        <p:txBody>
          <a:bodyPr lIns="0" tIns="0" rIns="0" bIns="0" rtlCol="0" anchor="t">
            <a:spAutoFit/>
          </a:bodyPr>
          <a:lstStyle/>
          <a:p>
            <a:pPr algn="ctr">
              <a:lnSpc>
                <a:spcPts val="5040"/>
              </a:lnSpc>
            </a:pPr>
            <a:r>
              <a:rPr lang="en-US" sz="3600" b="1" u="none" dirty="0">
                <a:solidFill>
                  <a:srgbClr val="FF0000"/>
                </a:solidFill>
                <a:latin typeface="Celandine"/>
              </a:rPr>
              <a:t>Cleansing Prayer</a:t>
            </a:r>
          </a:p>
        </p:txBody>
      </p:sp>
    </p:spTree>
    <p:extLst>
      <p:ext uri="{BB962C8B-B14F-4D97-AF65-F5344CB8AC3E}">
        <p14:creationId xmlns:p14="http://schemas.microsoft.com/office/powerpoint/2010/main" val="30385671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99FB9-FBDA-873A-97F4-6E769BDE5DF4}"/>
            </a:ext>
          </a:extLst>
        </p:cNvPr>
        <p:cNvGrpSpPr/>
        <p:nvPr/>
      </p:nvGrpSpPr>
      <p:grpSpPr>
        <a:xfrm>
          <a:off x="0" y="0"/>
          <a:ext cx="0" cy="0"/>
          <a:chOff x="0" y="0"/>
          <a:chExt cx="0" cy="0"/>
        </a:xfrm>
      </p:grpSpPr>
      <p:pic>
        <p:nvPicPr>
          <p:cNvPr id="5" name="Content Placeholder 4" descr="A group of people sitting around a fire&#10;&#10;Description automatically generated">
            <a:extLst>
              <a:ext uri="{FF2B5EF4-FFF2-40B4-BE49-F238E27FC236}">
                <a16:creationId xmlns:a16="http://schemas.microsoft.com/office/drawing/2014/main" id="{22B2CED3-994E-9325-183F-311E81B549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6336" y="205582"/>
            <a:ext cx="4817864" cy="6423818"/>
          </a:xfrm>
        </p:spPr>
      </p:pic>
    </p:spTree>
    <p:extLst>
      <p:ext uri="{BB962C8B-B14F-4D97-AF65-F5344CB8AC3E}">
        <p14:creationId xmlns:p14="http://schemas.microsoft.com/office/powerpoint/2010/main" val="2846827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pasted-movie.png" descr="pasted-movie.png"/>
          <p:cNvPicPr>
            <a:picLocks noChangeAspect="1"/>
          </p:cNvPicPr>
          <p:nvPr/>
        </p:nvPicPr>
        <p:blipFill>
          <a:blip r:embed="rId2"/>
          <a:stretch>
            <a:fillRect/>
          </a:stretch>
        </p:blipFill>
        <p:spPr>
          <a:xfrm>
            <a:off x="2022880" y="879880"/>
            <a:ext cx="5098241" cy="5098241"/>
          </a:xfrm>
          <a:prstGeom prst="rect">
            <a:avLst/>
          </a:prstGeom>
          <a:ln w="12700">
            <a:miter lim="400000"/>
          </a:ln>
        </p:spPr>
      </p:pic>
      <p:sp>
        <p:nvSpPr>
          <p:cNvPr id="172" name="Scan the QR code to go directly to: catholicexorcism.org"/>
          <p:cNvSpPr txBox="1"/>
          <p:nvPr/>
        </p:nvSpPr>
        <p:spPr>
          <a:xfrm>
            <a:off x="427351" y="876457"/>
            <a:ext cx="8463855" cy="413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6500" b="1">
                <a:solidFill>
                  <a:srgbClr val="0433FF"/>
                </a:solidFill>
              </a:defRPr>
            </a:lvl1pPr>
          </a:lstStyle>
          <a:p>
            <a:r>
              <a:rPr sz="2438"/>
              <a:t>Scan the QR code to go directly to: catholicexorcism.org</a:t>
            </a:r>
          </a:p>
        </p:txBody>
      </p:sp>
      <p:sp>
        <p:nvSpPr>
          <p:cNvPr id="173" name="St. Michael Center for Spiritual Renewal (SMC) website"/>
          <p:cNvSpPr txBox="1"/>
          <p:nvPr/>
        </p:nvSpPr>
        <p:spPr>
          <a:xfrm>
            <a:off x="498550" y="5508291"/>
            <a:ext cx="8154476" cy="413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6500" b="1">
                <a:solidFill>
                  <a:srgbClr val="0433FF"/>
                </a:solidFill>
              </a:defRPr>
            </a:lvl1pPr>
          </a:lstStyle>
          <a:p>
            <a:r>
              <a:rPr sz="2438"/>
              <a:t>St. Michael Center for Spiritual Renewal (SMC) website</a:t>
            </a:r>
          </a:p>
        </p:txBody>
      </p:sp>
    </p:spTree>
    <p:extLst>
      <p:ext uri="{BB962C8B-B14F-4D97-AF65-F5344CB8AC3E}">
        <p14:creationId xmlns:p14="http://schemas.microsoft.com/office/powerpoint/2010/main" val="285011151"/>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0032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ell phone with a screen showing a website&#10;&#10;Description automatically generated with medium confidence">
            <a:extLst>
              <a:ext uri="{FF2B5EF4-FFF2-40B4-BE49-F238E27FC236}">
                <a16:creationId xmlns:a16="http://schemas.microsoft.com/office/drawing/2014/main" id="{CE19E0A5-476C-56A7-1A2C-8F0902B59589}"/>
              </a:ext>
            </a:extLst>
          </p:cNvPr>
          <p:cNvPicPr>
            <a:picLocks noChangeAspect="1"/>
          </p:cNvPicPr>
          <p:nvPr/>
        </p:nvPicPr>
        <p:blipFill>
          <a:blip r:embed="rId2"/>
          <a:stretch>
            <a:fillRect/>
          </a:stretch>
        </p:blipFill>
        <p:spPr>
          <a:xfrm>
            <a:off x="228600" y="1121913"/>
            <a:ext cx="3008568" cy="5348565"/>
          </a:xfrm>
          <a:prstGeom prst="rect">
            <a:avLst/>
          </a:prstGeom>
        </p:spPr>
      </p:pic>
      <p:sp>
        <p:nvSpPr>
          <p:cNvPr id="6" name="TextBox 5">
            <a:extLst>
              <a:ext uri="{FF2B5EF4-FFF2-40B4-BE49-F238E27FC236}">
                <a16:creationId xmlns:a16="http://schemas.microsoft.com/office/drawing/2014/main" id="{FB6F318F-DD89-FBCC-7CA3-B19B5811D6D2}"/>
              </a:ext>
            </a:extLst>
          </p:cNvPr>
          <p:cNvSpPr txBox="1"/>
          <p:nvPr/>
        </p:nvSpPr>
        <p:spPr>
          <a:xfrm>
            <a:off x="2380505" y="713691"/>
            <a:ext cx="4544428" cy="553998"/>
          </a:xfrm>
          <a:prstGeom prst="rect">
            <a:avLst/>
          </a:prstGeom>
          <a:noFill/>
        </p:spPr>
        <p:txBody>
          <a:bodyPr wrap="square" rtlCol="0">
            <a:spAutoFit/>
          </a:bodyPr>
          <a:lstStyle/>
          <a:p>
            <a:r>
              <a:rPr lang="en-US" sz="3000" b="1" dirty="0"/>
              <a:t>The App &amp; Social Media</a:t>
            </a:r>
          </a:p>
        </p:txBody>
      </p:sp>
      <p:pic>
        <p:nvPicPr>
          <p:cNvPr id="7" name="Picture 6">
            <a:extLst>
              <a:ext uri="{FF2B5EF4-FFF2-40B4-BE49-F238E27FC236}">
                <a16:creationId xmlns:a16="http://schemas.microsoft.com/office/drawing/2014/main" id="{AD505BED-F040-382A-4797-F968E48B8F28}"/>
              </a:ext>
            </a:extLst>
          </p:cNvPr>
          <p:cNvPicPr>
            <a:picLocks noChangeAspect="1"/>
          </p:cNvPicPr>
          <p:nvPr/>
        </p:nvPicPr>
        <p:blipFill>
          <a:blip r:embed="rId3"/>
          <a:stretch>
            <a:fillRect/>
          </a:stretch>
        </p:blipFill>
        <p:spPr>
          <a:xfrm>
            <a:off x="4212296" y="3170522"/>
            <a:ext cx="780206" cy="625674"/>
          </a:xfrm>
          <a:prstGeom prst="rect">
            <a:avLst/>
          </a:prstGeom>
        </p:spPr>
      </p:pic>
      <p:pic>
        <p:nvPicPr>
          <p:cNvPr id="8" name="Picture 7">
            <a:extLst>
              <a:ext uri="{FF2B5EF4-FFF2-40B4-BE49-F238E27FC236}">
                <a16:creationId xmlns:a16="http://schemas.microsoft.com/office/drawing/2014/main" id="{00602D25-594A-0D7D-8598-FF94DCF8731C}"/>
              </a:ext>
            </a:extLst>
          </p:cNvPr>
          <p:cNvPicPr>
            <a:picLocks noChangeAspect="1"/>
          </p:cNvPicPr>
          <p:nvPr/>
        </p:nvPicPr>
        <p:blipFill>
          <a:blip r:embed="rId4"/>
          <a:stretch>
            <a:fillRect/>
          </a:stretch>
        </p:blipFill>
        <p:spPr>
          <a:xfrm>
            <a:off x="4212296" y="2313238"/>
            <a:ext cx="780206" cy="625674"/>
          </a:xfrm>
          <a:prstGeom prst="rect">
            <a:avLst/>
          </a:prstGeom>
        </p:spPr>
      </p:pic>
      <p:pic>
        <p:nvPicPr>
          <p:cNvPr id="9" name="Picture 8">
            <a:extLst>
              <a:ext uri="{FF2B5EF4-FFF2-40B4-BE49-F238E27FC236}">
                <a16:creationId xmlns:a16="http://schemas.microsoft.com/office/drawing/2014/main" id="{BB74DF18-7859-210D-822A-11E27CF4169F}"/>
              </a:ext>
            </a:extLst>
          </p:cNvPr>
          <p:cNvPicPr>
            <a:picLocks noChangeAspect="1"/>
          </p:cNvPicPr>
          <p:nvPr/>
        </p:nvPicPr>
        <p:blipFill>
          <a:blip r:embed="rId5"/>
          <a:stretch>
            <a:fillRect/>
          </a:stretch>
        </p:blipFill>
        <p:spPr>
          <a:xfrm>
            <a:off x="4256730" y="4998181"/>
            <a:ext cx="780206" cy="625674"/>
          </a:xfrm>
          <a:prstGeom prst="rect">
            <a:avLst/>
          </a:prstGeom>
        </p:spPr>
      </p:pic>
      <p:pic>
        <p:nvPicPr>
          <p:cNvPr id="10" name="Picture 9">
            <a:extLst>
              <a:ext uri="{FF2B5EF4-FFF2-40B4-BE49-F238E27FC236}">
                <a16:creationId xmlns:a16="http://schemas.microsoft.com/office/drawing/2014/main" id="{59F15AA7-04B4-293B-3C31-0C542CDCD4DF}"/>
              </a:ext>
            </a:extLst>
          </p:cNvPr>
          <p:cNvPicPr>
            <a:picLocks noChangeAspect="1"/>
          </p:cNvPicPr>
          <p:nvPr/>
        </p:nvPicPr>
        <p:blipFill>
          <a:blip r:embed="rId6"/>
          <a:stretch>
            <a:fillRect/>
          </a:stretch>
        </p:blipFill>
        <p:spPr>
          <a:xfrm>
            <a:off x="4112067" y="3984461"/>
            <a:ext cx="1069533" cy="857696"/>
          </a:xfrm>
          <a:prstGeom prst="rect">
            <a:avLst/>
          </a:prstGeom>
        </p:spPr>
      </p:pic>
      <p:sp>
        <p:nvSpPr>
          <p:cNvPr id="11" name="TextBox 10">
            <a:extLst>
              <a:ext uri="{FF2B5EF4-FFF2-40B4-BE49-F238E27FC236}">
                <a16:creationId xmlns:a16="http://schemas.microsoft.com/office/drawing/2014/main" id="{D9F39070-83C5-C94E-60CA-0BFD5E0657CC}"/>
              </a:ext>
            </a:extLst>
          </p:cNvPr>
          <p:cNvSpPr txBox="1"/>
          <p:nvPr/>
        </p:nvSpPr>
        <p:spPr>
          <a:xfrm>
            <a:off x="5181600" y="2308511"/>
            <a:ext cx="2500313" cy="461665"/>
          </a:xfrm>
          <a:prstGeom prst="rect">
            <a:avLst/>
          </a:prstGeom>
          <a:noFill/>
        </p:spPr>
        <p:txBody>
          <a:bodyPr wrap="square" rtlCol="0">
            <a:spAutoFit/>
          </a:bodyPr>
          <a:lstStyle/>
          <a:p>
            <a:r>
              <a:rPr lang="en-US" sz="2400" b="1" dirty="0"/>
              <a:t>@</a:t>
            </a:r>
            <a:r>
              <a:rPr lang="en-US" sz="2400" b="1" dirty="0" err="1"/>
              <a:t>Msgr.Rossetti</a:t>
            </a:r>
            <a:endParaRPr lang="en-US" sz="2400" b="1" dirty="0"/>
          </a:p>
        </p:txBody>
      </p:sp>
      <p:sp>
        <p:nvSpPr>
          <p:cNvPr id="12" name="TextBox 11">
            <a:extLst>
              <a:ext uri="{FF2B5EF4-FFF2-40B4-BE49-F238E27FC236}">
                <a16:creationId xmlns:a16="http://schemas.microsoft.com/office/drawing/2014/main" id="{89770CBA-E515-94DF-6D50-131A083A58E9}"/>
              </a:ext>
            </a:extLst>
          </p:cNvPr>
          <p:cNvSpPr txBox="1"/>
          <p:nvPr/>
        </p:nvSpPr>
        <p:spPr>
          <a:xfrm>
            <a:off x="5181600" y="3233923"/>
            <a:ext cx="2357689" cy="461665"/>
          </a:xfrm>
          <a:prstGeom prst="rect">
            <a:avLst/>
          </a:prstGeom>
          <a:noFill/>
        </p:spPr>
        <p:txBody>
          <a:bodyPr wrap="square" rtlCol="0">
            <a:spAutoFit/>
          </a:bodyPr>
          <a:lstStyle/>
          <a:p>
            <a:r>
              <a:rPr lang="en-US" sz="2400" b="1" dirty="0"/>
              <a:t>@</a:t>
            </a:r>
            <a:r>
              <a:rPr lang="en-US" sz="2400" b="1" dirty="0" err="1"/>
              <a:t>Msgrrossetti</a:t>
            </a:r>
            <a:endParaRPr lang="en-US" sz="2400" b="1" dirty="0"/>
          </a:p>
        </p:txBody>
      </p:sp>
      <p:sp>
        <p:nvSpPr>
          <p:cNvPr id="13" name="TextBox 12">
            <a:extLst>
              <a:ext uri="{FF2B5EF4-FFF2-40B4-BE49-F238E27FC236}">
                <a16:creationId xmlns:a16="http://schemas.microsoft.com/office/drawing/2014/main" id="{07FE6217-8EF2-4F1F-C95F-561277B29987}"/>
              </a:ext>
            </a:extLst>
          </p:cNvPr>
          <p:cNvSpPr txBox="1"/>
          <p:nvPr/>
        </p:nvSpPr>
        <p:spPr>
          <a:xfrm>
            <a:off x="5181600" y="4137616"/>
            <a:ext cx="2500313" cy="461665"/>
          </a:xfrm>
          <a:prstGeom prst="rect">
            <a:avLst/>
          </a:prstGeom>
          <a:noFill/>
        </p:spPr>
        <p:txBody>
          <a:bodyPr wrap="square" rtlCol="0">
            <a:spAutoFit/>
          </a:bodyPr>
          <a:lstStyle/>
          <a:p>
            <a:r>
              <a:rPr lang="en-US" sz="2400" b="1" dirty="0"/>
              <a:t>@</a:t>
            </a:r>
            <a:r>
              <a:rPr lang="en-US" sz="2400" b="1" dirty="0" err="1"/>
              <a:t>Msgr.Rossetti</a:t>
            </a:r>
            <a:endParaRPr lang="en-US" sz="2400" b="1" dirty="0"/>
          </a:p>
        </p:txBody>
      </p:sp>
      <p:sp>
        <p:nvSpPr>
          <p:cNvPr id="14" name="TextBox 13">
            <a:extLst>
              <a:ext uri="{FF2B5EF4-FFF2-40B4-BE49-F238E27FC236}">
                <a16:creationId xmlns:a16="http://schemas.microsoft.com/office/drawing/2014/main" id="{A3638142-4623-4701-4270-12F3964509DD}"/>
              </a:ext>
            </a:extLst>
          </p:cNvPr>
          <p:cNvSpPr txBox="1"/>
          <p:nvPr/>
        </p:nvSpPr>
        <p:spPr>
          <a:xfrm>
            <a:off x="5225205" y="5041309"/>
            <a:ext cx="2737770" cy="461665"/>
          </a:xfrm>
          <a:prstGeom prst="rect">
            <a:avLst/>
          </a:prstGeom>
          <a:noFill/>
        </p:spPr>
        <p:txBody>
          <a:bodyPr wrap="square" rtlCol="0">
            <a:spAutoFit/>
          </a:bodyPr>
          <a:lstStyle/>
          <a:p>
            <a:r>
              <a:rPr lang="en-US" sz="2400" b="1" dirty="0"/>
              <a:t>@</a:t>
            </a:r>
            <a:r>
              <a:rPr lang="en-US" sz="2400" b="1" dirty="0" err="1"/>
              <a:t>Msgr.Rossetti</a:t>
            </a:r>
            <a:endParaRPr lang="en-US" sz="2400" b="1" dirty="0"/>
          </a:p>
        </p:txBody>
      </p:sp>
      <p:sp>
        <p:nvSpPr>
          <p:cNvPr id="2" name="TextBox 1">
            <a:extLst>
              <a:ext uri="{FF2B5EF4-FFF2-40B4-BE49-F238E27FC236}">
                <a16:creationId xmlns:a16="http://schemas.microsoft.com/office/drawing/2014/main" id="{30F7817B-12D9-38CC-AC69-6E8E4BA48428}"/>
              </a:ext>
            </a:extLst>
          </p:cNvPr>
          <p:cNvSpPr txBox="1"/>
          <p:nvPr/>
        </p:nvSpPr>
        <p:spPr>
          <a:xfrm>
            <a:off x="2667000" y="5970758"/>
            <a:ext cx="6476999" cy="400110"/>
          </a:xfrm>
          <a:prstGeom prst="rect">
            <a:avLst/>
          </a:prstGeom>
          <a:noFill/>
        </p:spPr>
        <p:txBody>
          <a:bodyPr wrap="square" rtlCol="0">
            <a:spAutoFit/>
          </a:bodyPr>
          <a:lstStyle/>
          <a:p>
            <a:pPr algn="ctr"/>
            <a:r>
              <a:rPr lang="en-US" sz="2000" u="none" dirty="0"/>
              <a:t>There are </a:t>
            </a:r>
            <a:r>
              <a:rPr lang="en-US" sz="2000" u="none" dirty="0" err="1"/>
              <a:t>approx</a:t>
            </a:r>
            <a:r>
              <a:rPr lang="en-US" sz="2000" u="none" dirty="0"/>
              <a:t> 400k followers.</a:t>
            </a:r>
          </a:p>
        </p:txBody>
      </p:sp>
      <p:sp>
        <p:nvSpPr>
          <p:cNvPr id="3" name="TextBox 2">
            <a:extLst>
              <a:ext uri="{FF2B5EF4-FFF2-40B4-BE49-F238E27FC236}">
                <a16:creationId xmlns:a16="http://schemas.microsoft.com/office/drawing/2014/main" id="{70CC8D91-6E51-9CB2-F3F8-D7F31DC5B428}"/>
              </a:ext>
            </a:extLst>
          </p:cNvPr>
          <p:cNvSpPr txBox="1"/>
          <p:nvPr/>
        </p:nvSpPr>
        <p:spPr>
          <a:xfrm>
            <a:off x="3962400" y="1513581"/>
            <a:ext cx="4544428" cy="584775"/>
          </a:xfrm>
          <a:prstGeom prst="rect">
            <a:avLst/>
          </a:prstGeom>
          <a:noFill/>
        </p:spPr>
        <p:txBody>
          <a:bodyPr wrap="square" rtlCol="0">
            <a:spAutoFit/>
          </a:bodyPr>
          <a:lstStyle/>
          <a:p>
            <a:r>
              <a:rPr lang="en-US" sz="3200" b="1" u="none" dirty="0">
                <a:solidFill>
                  <a:srgbClr val="FF0000"/>
                </a:solidFill>
              </a:rPr>
              <a:t>YOUTUBE:</a:t>
            </a:r>
            <a:r>
              <a:rPr lang="en-US" u="none" dirty="0"/>
              <a:t> </a:t>
            </a:r>
            <a:r>
              <a:rPr lang="en-US" dirty="0"/>
              <a:t>@</a:t>
            </a:r>
            <a:r>
              <a:rPr lang="en-US" dirty="0" err="1"/>
              <a:t>stmichaelcenter</a:t>
            </a:r>
            <a:endParaRPr lang="en-US" dirty="0"/>
          </a:p>
        </p:txBody>
      </p:sp>
    </p:spTree>
    <p:extLst>
      <p:ext uri="{BB962C8B-B14F-4D97-AF65-F5344CB8AC3E}">
        <p14:creationId xmlns:p14="http://schemas.microsoft.com/office/powerpoint/2010/main" val="3275025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 name="pasted-movie.png" descr="pasted-movie.png"/>
          <p:cNvPicPr>
            <a:picLocks noChangeAspect="1"/>
          </p:cNvPicPr>
          <p:nvPr/>
        </p:nvPicPr>
        <p:blipFill>
          <a:blip r:embed="rId2"/>
          <a:stretch>
            <a:fillRect/>
          </a:stretch>
        </p:blipFill>
        <p:spPr>
          <a:xfrm>
            <a:off x="2128964" y="890714"/>
            <a:ext cx="5076572" cy="5076572"/>
          </a:xfrm>
          <a:prstGeom prst="rect">
            <a:avLst/>
          </a:prstGeom>
          <a:ln w="12700">
            <a:miter lim="400000"/>
          </a:ln>
        </p:spPr>
      </p:pic>
      <p:sp>
        <p:nvSpPr>
          <p:cNvPr id="182" name="Scan the QR code to go directly to our YouTube channel"/>
          <p:cNvSpPr txBox="1"/>
          <p:nvPr/>
        </p:nvSpPr>
        <p:spPr>
          <a:xfrm>
            <a:off x="428280" y="876457"/>
            <a:ext cx="8360494" cy="413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2438337">
              <a:defRPr sz="6500" b="1">
                <a:solidFill>
                  <a:srgbClr val="0433FF"/>
                </a:solidFill>
              </a:defRPr>
            </a:lvl1pPr>
          </a:lstStyle>
          <a:p>
            <a:r>
              <a:rPr sz="2438"/>
              <a:t>Scan the QR code to go directly to our YouTube channel</a:t>
            </a:r>
          </a:p>
        </p:txBody>
      </p:sp>
      <p:sp>
        <p:nvSpPr>
          <p:cNvPr id="183" name="St. Michael Center for Spiritual Renewal (SMC)"/>
          <p:cNvSpPr txBox="1"/>
          <p:nvPr/>
        </p:nvSpPr>
        <p:spPr>
          <a:xfrm>
            <a:off x="1117365" y="5508291"/>
            <a:ext cx="6923370" cy="413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defTabSz="2438337">
              <a:defRPr sz="6500" b="1">
                <a:solidFill>
                  <a:srgbClr val="0433FF"/>
                </a:solidFill>
              </a:defRPr>
            </a:lvl1pPr>
          </a:lstStyle>
          <a:p>
            <a:r>
              <a:rPr sz="2438"/>
              <a:t>St. Michael Center for Spiritual Renewal (SMC)</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3DADF-816A-723A-47BA-3A5E7594C475}"/>
              </a:ext>
            </a:extLst>
          </p:cNvPr>
          <p:cNvSpPr>
            <a:spLocks noGrp="1"/>
          </p:cNvSpPr>
          <p:nvPr>
            <p:ph type="title"/>
          </p:nvPr>
        </p:nvSpPr>
        <p:spPr>
          <a:xfrm>
            <a:off x="457200" y="2362200"/>
            <a:ext cx="8229600" cy="1143000"/>
          </a:xfrm>
        </p:spPr>
        <p:txBody>
          <a:bodyPr/>
          <a:lstStyle/>
          <a:p>
            <a:r>
              <a:rPr lang="en-US" sz="6600" b="1" dirty="0">
                <a:solidFill>
                  <a:srgbClr val="FF0000"/>
                </a:solidFill>
              </a:rPr>
              <a:t>Satan has a Plan</a:t>
            </a:r>
            <a:endParaRPr lang="en-US" sz="5400" b="1" dirty="0">
              <a:solidFill>
                <a:srgbClr val="FF0000"/>
              </a:solidFill>
            </a:endParaRPr>
          </a:p>
        </p:txBody>
      </p:sp>
    </p:spTree>
    <p:extLst>
      <p:ext uri="{BB962C8B-B14F-4D97-AF65-F5344CB8AC3E}">
        <p14:creationId xmlns:p14="http://schemas.microsoft.com/office/powerpoint/2010/main" val="3581910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3DADF-816A-723A-47BA-3A5E7594C475}"/>
              </a:ext>
            </a:extLst>
          </p:cNvPr>
          <p:cNvSpPr>
            <a:spLocks noGrp="1"/>
          </p:cNvSpPr>
          <p:nvPr>
            <p:ph type="title"/>
          </p:nvPr>
        </p:nvSpPr>
        <p:spPr>
          <a:xfrm>
            <a:off x="533400" y="228600"/>
            <a:ext cx="8229600" cy="1143000"/>
          </a:xfrm>
        </p:spPr>
        <p:txBody>
          <a:bodyPr/>
          <a:lstStyle/>
          <a:p>
            <a:r>
              <a:rPr lang="en-US" sz="5400" dirty="0">
                <a:solidFill>
                  <a:srgbClr val="FF0000"/>
                </a:solidFill>
              </a:rPr>
              <a:t>Satan’s Plan</a:t>
            </a:r>
            <a:endParaRPr lang="en-US" dirty="0">
              <a:solidFill>
                <a:srgbClr val="FF0000"/>
              </a:solidFill>
            </a:endParaRPr>
          </a:p>
        </p:txBody>
      </p:sp>
      <p:sp>
        <p:nvSpPr>
          <p:cNvPr id="3" name="Content Placeholder 2">
            <a:extLst>
              <a:ext uri="{FF2B5EF4-FFF2-40B4-BE49-F238E27FC236}">
                <a16:creationId xmlns:a16="http://schemas.microsoft.com/office/drawing/2014/main" id="{12B8E934-4C09-D744-BB89-1D5F7AF788D0}"/>
              </a:ext>
            </a:extLst>
          </p:cNvPr>
          <p:cNvSpPr>
            <a:spLocks noGrp="1"/>
          </p:cNvSpPr>
          <p:nvPr>
            <p:ph idx="1"/>
          </p:nvPr>
        </p:nvSpPr>
        <p:spPr>
          <a:xfrm>
            <a:off x="685800" y="1600200"/>
            <a:ext cx="8229600" cy="4525963"/>
          </a:xfrm>
        </p:spPr>
        <p:txBody>
          <a:bodyPr/>
          <a:lstStyle/>
          <a:p>
            <a:pPr marL="742950" indent="-742950">
              <a:buAutoNum type="arabicPeriod"/>
            </a:pPr>
            <a:r>
              <a:rPr lang="en-US" sz="4000" b="1" dirty="0"/>
              <a:t>Destroy the family</a:t>
            </a:r>
          </a:p>
          <a:p>
            <a:pPr marL="742950" indent="-742950">
              <a:buAutoNum type="arabicPeriod"/>
            </a:pPr>
            <a:r>
              <a:rPr lang="en-US" sz="3600" dirty="0"/>
              <a:t>Attack the Church</a:t>
            </a:r>
          </a:p>
          <a:p>
            <a:pPr marL="742950" indent="-742950">
              <a:buAutoNum type="arabicPeriod"/>
            </a:pPr>
            <a:r>
              <a:rPr lang="en-US" sz="3600" dirty="0"/>
              <a:t>Destroy the Faith</a:t>
            </a:r>
          </a:p>
          <a:p>
            <a:pPr marL="742950" indent="-742950">
              <a:buAutoNum type="arabicPeriod"/>
            </a:pPr>
            <a:r>
              <a:rPr lang="en-US" sz="3600" dirty="0"/>
              <a:t>Amass an Army of Followers</a:t>
            </a:r>
          </a:p>
          <a:p>
            <a:pPr marL="742950" indent="-742950">
              <a:buAutoNum type="arabicPeriod"/>
            </a:pPr>
            <a:r>
              <a:rPr lang="en-US" sz="3600" dirty="0"/>
              <a:t>Replace Christian values With Agenda of Death</a:t>
            </a:r>
          </a:p>
          <a:p>
            <a:pPr marL="742950" indent="-742950">
              <a:buAutoNum type="arabicPeriod"/>
            </a:pPr>
            <a:r>
              <a:rPr lang="en-US" sz="3600" dirty="0"/>
              <a:t>Spread Conflict, Confusion, Violence</a:t>
            </a:r>
          </a:p>
        </p:txBody>
      </p:sp>
    </p:spTree>
    <p:extLst>
      <p:ext uri="{BB962C8B-B14F-4D97-AF65-F5344CB8AC3E}">
        <p14:creationId xmlns:p14="http://schemas.microsoft.com/office/powerpoint/2010/main" val="3633741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159680</TotalTime>
  <Words>3391</Words>
  <Application>Microsoft Macintosh PowerPoint</Application>
  <PresentationFormat>On-screen Show (4:3)</PresentationFormat>
  <Paragraphs>215</Paragraphs>
  <Slides>50</Slides>
  <Notes>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0" baseType="lpstr">
      <vt:lpstr>Arial</vt:lpstr>
      <vt:lpstr>Calibri</vt:lpstr>
      <vt:lpstr>Celandine</vt:lpstr>
      <vt:lpstr>Georgia Pro</vt:lpstr>
      <vt:lpstr>Georgia Pro Bold</vt:lpstr>
      <vt:lpstr>Georgia Pro Bold Italics</vt:lpstr>
      <vt:lpstr>Georgia Pro Italics</vt:lpstr>
      <vt:lpstr>Times New Roman</vt:lpstr>
      <vt:lpstr>Office Theme</vt:lpstr>
      <vt:lpstr>ClipArt</vt:lpstr>
      <vt:lpstr>PowerPoint Presentation</vt:lpstr>
      <vt:lpstr>PowerPoint Presentation</vt:lpstr>
      <vt:lpstr>Satan Attacks the Family  </vt:lpstr>
      <vt:lpstr>   SMC app &amp; website</vt:lpstr>
      <vt:lpstr>PowerPoint Presentation</vt:lpstr>
      <vt:lpstr>PowerPoint Presentation</vt:lpstr>
      <vt:lpstr>PowerPoint Presentation</vt:lpstr>
      <vt:lpstr>Satan has a Plan</vt:lpstr>
      <vt:lpstr>Satan’s Plan</vt:lpstr>
      <vt:lpstr>Seven Common Demonic  Targets for Harassment</vt:lpstr>
      <vt:lpstr>God has a Plan</vt:lpstr>
      <vt:lpstr>PowerPoint Presentation</vt:lpstr>
      <vt:lpstr>On the cross, Satan’s kingdom is destroyed.</vt:lpstr>
      <vt:lpstr>PowerPoint Presentation</vt:lpstr>
      <vt:lpstr> “Jesus is Lord.”</vt:lpstr>
      <vt:lpstr>Signs of Satan’s Presence </vt:lpstr>
      <vt:lpstr>PowerPoint Presentation</vt:lpstr>
      <vt:lpstr>PowerPoint Presentation</vt:lpstr>
      <vt:lpstr>How to Protect the Family</vt:lpstr>
      <vt:lpstr> “Jesus is Lord.”</vt:lpstr>
      <vt:lpstr>Question </vt:lpstr>
      <vt:lpstr>PowerPoint Presentation</vt:lpstr>
      <vt:lpstr>PowerPoint Presentation</vt:lpstr>
      <vt:lpstr>How to deal with conflicts</vt:lpstr>
      <vt:lpstr>How to deal with conflicts (cont)</vt:lpstr>
      <vt:lpstr>Question </vt:lpstr>
      <vt:lpstr>Demonic Infestation of Houses</vt:lpstr>
      <vt:lpstr>PowerPoint Presentation</vt:lpstr>
      <vt:lpstr>15 signs of a demonic presence  in the house</vt:lpstr>
      <vt:lpstr>15 signs… (cont)</vt:lpstr>
      <vt:lpstr>PowerPoint Presentation</vt:lpstr>
      <vt:lpstr>Some bad histories resulting in infestation</vt:lpstr>
      <vt:lpstr>Question </vt:lpstr>
      <vt:lpstr>Ohio House Infestation 2019 </vt:lpstr>
      <vt:lpstr>Ohio House Infestation (cont 2)</vt:lpstr>
      <vt:lpstr>Questions</vt:lpstr>
      <vt:lpstr>Do house blessings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Stay in the Boat!</vt:lpstr>
      <vt:lpstr> “Jesus is Lord.”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Workshop on the Deliverance/Exorcism Ministry</dc:title>
  <dc:creator>Stephen Rossetti</dc:creator>
  <cp:lastModifiedBy>Stephen Rossetti</cp:lastModifiedBy>
  <cp:revision>259</cp:revision>
  <cp:lastPrinted>2024-04-17T15:37:10Z</cp:lastPrinted>
  <dcterms:created xsi:type="dcterms:W3CDTF">2020-05-27T15:19:26Z</dcterms:created>
  <dcterms:modified xsi:type="dcterms:W3CDTF">2026-07-17T14:01:30Z</dcterms:modified>
</cp:coreProperties>
</file>